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_rels/slideLayout62.xml.rels" ContentType="application/vnd.openxmlformats-package.relationships+xml"/>
  <Override PartName="/ppt/slideLayouts/_rels/slideLayout61.xml.rels" ContentType="application/vnd.openxmlformats-package.relationships+xml"/>
  <Override PartName="/ppt/slideLayouts/_rels/slideLayout3.xml.rels" ContentType="application/vnd.openxmlformats-package.relationships+xml"/>
  <Override PartName="/ppt/slideLayouts/_rels/slideLayout24.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23.xml.rels" ContentType="application/vnd.openxmlformats-package.relationships+xml"/>
  <Override PartName="/ppt/slideLayouts/_rels/slideLayout57.xml.rels" ContentType="application/vnd.openxmlformats-package.relationships+xml"/>
  <Override PartName="/ppt/slideLayouts/_rels/slideLayout102.xml.rels" ContentType="application/vnd.openxmlformats-package.relationships+xml"/>
  <Override PartName="/ppt/slideLayouts/_rels/slideLayout71.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22.xml.rels" ContentType="application/vnd.openxmlformats-package.relationships+xml"/>
  <Override PartName="/ppt/slideLayouts/_rels/slideLayout56.xml.rels" ContentType="application/vnd.openxmlformats-package.relationships+xml"/>
  <Override PartName="/ppt/slideLayouts/_rels/slideLayout101.xml.rels" ContentType="application/vnd.openxmlformats-package.relationships+xml"/>
  <Override PartName="/ppt/slideLayouts/_rels/slideLayout70.xml.rels" ContentType="application/vnd.openxmlformats-package.relationships+xml"/>
  <Override PartName="/ppt/slideLayouts/_rels/slideLayout55.xml.rels" ContentType="application/vnd.openxmlformats-package.relationships+xml"/>
  <Override PartName="/ppt/slideLayouts/_rels/slideLayout100.xml.rels" ContentType="application/vnd.openxmlformats-package.relationships+xml"/>
  <Override PartName="/ppt/slideLayouts/_rels/slideLayout51.xml.rels" ContentType="application/vnd.openxmlformats-package.relationships+xml"/>
  <Override PartName="/ppt/slideLayouts/_rels/slideLayout16.xml.rels" ContentType="application/vnd.openxmlformats-package.relationships+xml"/>
  <Override PartName="/ppt/slideLayouts/_rels/slideLayout48.xml.rels" ContentType="application/vnd.openxmlformats-package.relationships+xml"/>
  <Override PartName="/ppt/slideLayouts/_rels/slideLayout52.xml.rels" ContentType="application/vnd.openxmlformats-package.relationships+xml"/>
  <Override PartName="/ppt/slideLayouts/_rels/slideLayout113.xml.rels" ContentType="application/vnd.openxmlformats-package.relationships+xml"/>
  <Override PartName="/ppt/slideLayouts/_rels/slideLayout68.xml.rels" ContentType="application/vnd.openxmlformats-package.relationships+xml"/>
  <Override PartName="/ppt/slideLayouts/_rels/slideLayout40.xml.rels" ContentType="application/vnd.openxmlformats-package.relationships+xml"/>
  <Override PartName="/ppt/slideLayouts/_rels/slideLayout97.xml.rels" ContentType="application/vnd.openxmlformats-package.relationships+xml"/>
  <Override PartName="/ppt/slideLayouts/_rels/slideLayout117.xml.rels" ContentType="application/vnd.openxmlformats-package.relationships+xml"/>
  <Override PartName="/ppt/slideLayouts/_rels/slideLayout86.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26.xml.rels" ContentType="application/vnd.openxmlformats-package.relationships+xml"/>
  <Override PartName="/ppt/slideLayouts/_rels/slideLayout58.xml.rels" ContentType="application/vnd.openxmlformats-package.relationships+xml"/>
  <Override PartName="/ppt/slideLayouts/_rels/slideLayout45.xml.rels" ContentType="application/vnd.openxmlformats-package.relationships+xml"/>
  <Override PartName="/ppt/slideLayouts/_rels/slideLayout64.xml.rels" ContentType="application/vnd.openxmlformats-package.relationships+xml"/>
  <Override PartName="/ppt/slideLayouts/_rels/slideLayout10.xml.rels" ContentType="application/vnd.openxmlformats-package.relationships+xml"/>
  <Override PartName="/ppt/slideLayouts/_rels/slideLayout82.xml.rels" ContentType="application/vnd.openxmlformats-package.relationships+xml"/>
  <Override PartName="/ppt/slideLayouts/_rels/slideLayout32.xml.rels" ContentType="application/vnd.openxmlformats-package.relationships+xml"/>
  <Override PartName="/ppt/slideLayouts/_rels/slideLayout89.xml.rels" ContentType="application/vnd.openxmlformats-package.relationships+xml"/>
  <Override PartName="/ppt/slideLayouts/_rels/slideLayout78.xml.rels" ContentType="application/vnd.openxmlformats-package.relationships+xml"/>
  <Override PartName="/ppt/slideLayouts/_rels/slideLayout109.xml.rels" ContentType="application/vnd.openxmlformats-package.relationships+xml"/>
  <Override PartName="/ppt/slideLayouts/_rels/slideLayout81.xml.rels" ContentType="application/vnd.openxmlformats-package.relationships+xml"/>
  <Override PartName="/ppt/slideLayouts/_rels/slideLayout96.xml.rels" ContentType="application/vnd.openxmlformats-package.relationships+xml"/>
  <Override PartName="/ppt/slideLayouts/_rels/slideLayout115.xml.rels" ContentType="application/vnd.openxmlformats-package.relationships+xml"/>
  <Override PartName="/ppt/slideLayouts/_rels/slideLayout84.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94.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75.xml.rels" ContentType="application/vnd.openxmlformats-package.relationships+xml"/>
  <Override PartName="/ppt/slideLayouts/_rels/slideLayout67.xml.rels" ContentType="application/vnd.openxmlformats-package.relationships+xml"/>
  <Override PartName="/ppt/slideLayouts/_rels/slideLayout112.xml.rels" ContentType="application/vnd.openxmlformats-package.relationships+xml"/>
  <Override PartName="/ppt/slideLayouts/_rels/slideLayout76.xml.rels" ContentType="application/vnd.openxmlformats-package.relationships+xml"/>
  <Override PartName="/ppt/slideLayouts/_rels/slideLayout114.xml.rels" ContentType="application/vnd.openxmlformats-package.relationships+xml"/>
  <Override PartName="/ppt/slideLayouts/_rels/slideLayout69.xml.rels" ContentType="application/vnd.openxmlformats-package.relationships+xml"/>
  <Override PartName="/ppt/slideLayouts/_rels/slideLayout83.xml.rels" ContentType="application/vnd.openxmlformats-package.relationships+xml"/>
  <Override PartName="/ppt/slideLayouts/_rels/slideLayout35.xml.rels" ContentType="application/vnd.openxmlformats-package.relationships+xml"/>
  <Override PartName="/ppt/slideLayouts/_rels/slideLayout93.xml.rels" ContentType="application/vnd.openxmlformats-package.relationships+xml"/>
  <Override PartName="/ppt/slideLayouts/_rels/slideLayout116.xml.rels" ContentType="application/vnd.openxmlformats-package.relationships+xml"/>
  <Override PartName="/ppt/slideLayouts/_rels/slideLayout85.xml.rels" ContentType="application/vnd.openxmlformats-package.relationships+xml"/>
  <Override PartName="/ppt/slideLayouts/_rels/slideLayout43.xml.rels" ContentType="application/vnd.openxmlformats-package.relationships+xml"/>
  <Override PartName="/ppt/slideLayouts/_rels/slideLayout91.xml.rels" ContentType="application/vnd.openxmlformats-package.relationships+xml"/>
  <Override PartName="/ppt/slideLayouts/_rels/slideLayout34.xml.rels" ContentType="application/vnd.openxmlformats-package.relationships+xml"/>
  <Override PartName="/ppt/slideLayouts/_rels/slideLayout92.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77.xml.rels" ContentType="application/vnd.openxmlformats-package.relationships+xml"/>
  <Override PartName="/ppt/slideLayouts/_rels/slideLayout108.xml.rels" ContentType="application/vnd.openxmlformats-package.relationships+xml"/>
  <Override PartName="/ppt/slideLayouts/_rels/slideLayout118.xml.rels" ContentType="application/vnd.openxmlformats-package.relationships+xml"/>
  <Override PartName="/ppt/slideLayouts/_rels/slideLayout87.xml.rels" ContentType="application/vnd.openxmlformats-package.relationships+xml"/>
  <Override PartName="/ppt/slideLayouts/_rels/slideLayout30.xml.rels" ContentType="application/vnd.openxmlformats-package.relationships+xml"/>
  <Override PartName="/ppt/slideLayouts/_rels/slideLayout105.xml.rels" ContentType="application/vnd.openxmlformats-package.relationships+xml"/>
  <Override PartName="/ppt/slideLayouts/_rels/slideLayout74.xml.rels" ContentType="application/vnd.openxmlformats-package.relationships+xml"/>
  <Override PartName="/ppt/slideLayouts/_rels/slideLayout106.xml.rels" ContentType="application/vnd.openxmlformats-package.relationships+xml"/>
  <Override PartName="/ppt/slideLayouts/_rels/slideLayout59.xml.rels" ContentType="application/vnd.openxmlformats-package.relationships+xml"/>
  <Override PartName="/ppt/slideLayouts/_rels/slideLayout88.xml.rels" ContentType="application/vnd.openxmlformats-package.relationships+xml"/>
  <Override PartName="/ppt/slideLayouts/_rels/slideLayout31.xml.rels" ContentType="application/vnd.openxmlformats-package.relationships+xml"/>
  <Override PartName="/ppt/slideLayouts/_rels/slideLayout107.xml.rels" ContentType="application/vnd.openxmlformats-package.relationships+xml"/>
  <Override PartName="/ppt/slideLayouts/_rels/slideLayout111.xml.rels" ContentType="application/vnd.openxmlformats-package.relationships+xml"/>
  <Override PartName="/ppt/slideLayouts/_rels/slideLayout80.xml.rels" ContentType="application/vnd.openxmlformats-package.relationships+xml"/>
  <Override PartName="/ppt/slideLayouts/_rels/slideLayout119.xml.rels" ContentType="application/vnd.openxmlformats-package.relationships+xml"/>
  <Override PartName="/ppt/slideLayouts/_rels/slideLayout73.xml.rels" ContentType="application/vnd.openxmlformats-package.relationships+xml"/>
  <Override PartName="/ppt/slideLayouts/_rels/slideLayout104.xml.rels" ContentType="application/vnd.openxmlformats-package.relationships+xml"/>
  <Override PartName="/ppt/slideLayouts/_rels/slideLayout47.xml.rels" ContentType="application/vnd.openxmlformats-package.relationships+xml"/>
  <Override PartName="/ppt/slideLayouts/_rels/slideLayout42.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98.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27.xml.rels" ContentType="application/vnd.openxmlformats-package.relationships+xml"/>
  <Override PartName="/ppt/slideLayouts/_rels/slideLayout6.xml.rels" ContentType="application/vnd.openxmlformats-package.relationships+xml"/>
  <Override PartName="/ppt/slideLayouts/_rels/slideLayout4.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79.xml.rels" ContentType="application/vnd.openxmlformats-package.relationships+xml"/>
  <Override PartName="/ppt/slideLayouts/_rels/slideLayout60.xml.rels" ContentType="application/vnd.openxmlformats-package.relationships+xml"/>
  <Override PartName="/ppt/slideLayouts/_rels/slideLayout120.xml.rels" ContentType="application/vnd.openxmlformats-package.relationships+xml"/>
  <Override PartName="/ppt/slideLayouts/_rels/slideLayout38.xml.rels" ContentType="application/vnd.openxmlformats-package.relationships+xml"/>
  <Override PartName="/ppt/slideLayouts/_rels/slideLayout11.xml.rels" ContentType="application/vnd.openxmlformats-package.relationships+xml"/>
  <Override PartName="/ppt/slideLayouts/_rels/slideLayout110.xml.rels" ContentType="application/vnd.openxmlformats-package.relationships+xml"/>
  <Override PartName="/ppt/slideLayouts/_rels/slideLayout63.xml.rels" ContentType="application/vnd.openxmlformats-package.relationships+xml"/>
  <Override PartName="/ppt/slideLayouts/_rels/slideLayout9.xml.rels" ContentType="application/vnd.openxmlformats-package.relationships+xml"/>
  <Override PartName="/ppt/slideLayouts/_rels/slideLayout54.xml.rels" ContentType="application/vnd.openxmlformats-package.relationships+xml"/>
  <Override PartName="/ppt/slideLayouts/_rels/slideLayout18.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53.xml.rels" ContentType="application/vnd.openxmlformats-package.relationships+xml"/>
  <Override PartName="/ppt/slideLayouts/_rels/slideLayout49.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19.xml.rels" ContentType="application/vnd.openxmlformats-package.relationships+xml"/>
  <Override PartName="/ppt/slideLayouts/_rels/slideLayout90.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8.xml.rels" ContentType="application/vnd.openxmlformats-package.relationships+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26.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100.xml" ContentType="application/vnd.openxmlformats-officedocument.presentationml.slideLayout+xml"/>
  <Override PartName="/ppt/slideLayouts/slideLayout34.xml" ContentType="application/vnd.openxmlformats-officedocument.presentationml.slideLayout+xml"/>
  <Override PartName="/ppt/slideLayouts/slideLayout101.xml" ContentType="application/vnd.openxmlformats-officedocument.presentationml.slideLayout+xml"/>
  <Override PartName="/ppt/slideLayouts/slideLayout35.xml" ContentType="application/vnd.openxmlformats-officedocument.presentationml.slideLayout+xml"/>
  <Override PartName="/ppt/slideLayouts/slideLayout102.xml" ContentType="application/vnd.openxmlformats-officedocument.presentationml.slideLayout+xml"/>
  <Override PartName="/ppt/slideLayouts/slideLayout36.xml" ContentType="application/vnd.openxmlformats-officedocument.presentationml.slideLayout+xml"/>
  <Override PartName="/ppt/slideLayouts/slideLayout103.xml" ContentType="application/vnd.openxmlformats-officedocument.presentationml.slideLayout+xml"/>
  <Override PartName="/ppt/slideLayouts/slideLayout37.xml" ContentType="application/vnd.openxmlformats-officedocument.presentationml.slideLayout+xml"/>
  <Override PartName="/ppt/slideLayouts/slideLayout104.xml" ContentType="application/vnd.openxmlformats-officedocument.presentationml.slideLayout+xml"/>
  <Override PartName="/ppt/slideLayouts/slideLayout38.xml" ContentType="application/vnd.openxmlformats-officedocument.presentationml.slideLayout+xml"/>
  <Override PartName="/ppt/slideLayouts/slideLayout105.xml" ContentType="application/vnd.openxmlformats-officedocument.presentationml.slideLayout+xml"/>
  <Override PartName="/ppt/slideLayouts/slideLayout39.xml" ContentType="application/vnd.openxmlformats-officedocument.presentationml.slideLayout+xml"/>
  <Override PartName="/ppt/slideLayouts/slideLayout106.xml" ContentType="application/vnd.openxmlformats-officedocument.presentationml.slideLayout+xml"/>
  <Override PartName="/ppt/slideLayouts/slideLayout40.xml" ContentType="application/vnd.openxmlformats-officedocument.presentationml.slideLayout+xml"/>
  <Override PartName="/ppt/slideLayouts/slideLayout9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111.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112.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29.xml" ContentType="application/vnd.openxmlformats-officedocument.presentationml.slideLayout+xml"/>
  <Override PartName="/ppt/slideLayouts/slideLayout113.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108.xml" ContentType="application/vnd.openxmlformats-officedocument.presentationml.slideLayout+xml"/>
  <Override PartName="/ppt/slideLayouts/slideLayout114.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17.xml" ContentType="application/vnd.openxmlformats-officedocument.presentationml.slideLayout+xml"/>
  <Override PartName="/ppt/slideLayouts/slideLayout110.xml" ContentType="application/vnd.openxmlformats-officedocument.presentationml.slideLayout+xml"/>
  <Override PartName="/ppt/slideLayouts/slideLayout9.xml" ContentType="application/vnd.openxmlformats-officedocument.presentationml.slideLayout+xml"/>
  <Override PartName="/ppt/slideLayouts/slideLayout116.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09.xml" ContentType="application/vnd.openxmlformats-officedocument.presentationml.slideLayout+xml"/>
  <Override PartName="/ppt/slideLayouts/slideLayout115.xml" ContentType="application/vnd.openxmlformats-officedocument.presentationml.slideLayout+xml"/>
  <Override PartName="/ppt/slideLayouts/slideLayout7.xml" ContentType="application/vnd.openxmlformats-officedocument.presentationml.slideLayout+xml"/>
  <Override PartName="/ppt/slideLayouts/slideLayout48.xml" ContentType="application/vnd.openxmlformats-officedocument.presentationml.slideLayout+xml"/>
  <Override PartName="/ppt/slideLayouts/slideLayout107.xml" ContentType="application/vnd.openxmlformats-officedocument.presentationml.slideLayout+xml"/>
  <Override PartName="/ppt/slideLayouts/slideLayout98.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53.xml" ContentType="application/vnd.openxmlformats-officedocument.presentationml.slideLayout+xml"/>
  <Override PartName="/ppt/slideLayouts/slideLayout120.xml" ContentType="application/vnd.openxmlformats-officedocument.presentationml.slideLayout+xml"/>
  <Override PartName="/ppt/slideLayouts/slideLayout11.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_rels/presentation.xml.rels" ContentType="application/vnd.openxmlformats-package.relationships+xml"/>
  <Override PartName="/ppt/media/image96.jpeg" ContentType="image/jpeg"/>
  <Override PartName="/ppt/media/image95.jpeg" ContentType="image/jpeg"/>
  <Override PartName="/ppt/media/image12.jpeg" ContentType="image/jpeg"/>
  <Override PartName="/ppt/media/image55.jpeg" ContentType="image/jpeg"/>
  <Override PartName="/ppt/media/image19.png" ContentType="image/png"/>
  <Override PartName="/ppt/media/image1.png" ContentType="image/png"/>
  <Override PartName="/ppt/media/image16.jpeg" ContentType="image/jpeg"/>
  <Override PartName="/ppt/media/image46.jpeg" ContentType="image/jpeg"/>
  <Override PartName="/ppt/media/image89.jpeg" ContentType="image/jpeg"/>
  <Override PartName="/ppt/media/image22.png" ContentType="image/png"/>
  <Override PartName="/ppt/media/image29.jpeg" ContentType="image/jpeg"/>
  <Override PartName="/ppt/media/image62.jpeg" ContentType="image/jpeg"/>
  <Override PartName="/ppt/media/image2.png" ContentType="image/png"/>
  <Override PartName="/ppt/media/image35.jpeg" ContentType="image/jpeg"/>
  <Override PartName="/ppt/media/image38.png" ContentType="image/png"/>
  <Override PartName="/ppt/media/image59.jpeg" ContentType="image/jpeg"/>
  <Override PartName="/ppt/media/image92.jpeg" ContentType="image/jpeg"/>
  <Override PartName="/ppt/media/image3.png" ContentType="image/png"/>
  <Override PartName="/ppt/media/image30.jpeg" ContentType="image/jpeg"/>
  <Override PartName="/ppt/media/image4.png" ContentType="image/png"/>
  <Override PartName="/ppt/media/image41.jpeg" ContentType="image/jpeg"/>
  <Override PartName="/ppt/media/image28.jpeg" ContentType="image/jpeg"/>
  <Override PartName="/ppt/media/image39.png" ContentType="image/png"/>
  <Override PartName="/ppt/media/image14.jpeg" ContentType="image/jpeg"/>
  <Override PartName="/ppt/media/image6.png" ContentType="image/png"/>
  <Override PartName="/ppt/media/image7.png" ContentType="image/png"/>
  <Override PartName="/ppt/media/image44.jpeg" ContentType="image/jpeg"/>
  <Override PartName="/ppt/media/image40.jpeg" ContentType="image/jpeg"/>
  <Override PartName="/ppt/media/image11.jpeg" ContentType="image/jpeg"/>
  <Override PartName="/ppt/media/image5.png" ContentType="image/png"/>
  <Override PartName="/ppt/media/image73.png" ContentType="image/png"/>
  <Override PartName="/ppt/media/image42.png" ContentType="image/png"/>
  <Override PartName="/ppt/media/image57.png" ContentType="image/png"/>
  <Override PartName="/ppt/media/image56.jpeg" ContentType="image/jpeg"/>
  <Override PartName="/ppt/media/image13.jpeg" ContentType="image/jpeg"/>
  <Override PartName="/ppt/media/image26.jpeg" ContentType="image/jpeg"/>
  <Override PartName="/ppt/media/image31.jpeg" ContentType="image/jpeg"/>
  <Override PartName="/ppt/media/image99.png" ContentType="image/png"/>
  <Override PartName="/ppt/media/image54.jpeg" ContentType="image/jpeg"/>
  <Override PartName="/ppt/media/image37.png" ContentType="image/png"/>
  <Override PartName="/ppt/media/image43.wmf" ContentType="image/x-wmf"/>
  <Override PartName="/ppt/media/image48.jpeg" ContentType="image/jpeg"/>
  <Override PartName="/ppt/media/image81.jpeg" ContentType="image/jpeg"/>
  <Override PartName="/ppt/media/image8.png" ContentType="image/png"/>
  <Override PartName="/ppt/media/image33.jpeg" ContentType="image/jpeg"/>
  <Override PartName="/ppt/media/image18.png" ContentType="image/png"/>
  <Override PartName="/ppt/media/image34.jpeg" ContentType="image/jpeg"/>
  <Override PartName="/ppt/media/image90.jpeg" ContentType="image/jpeg"/>
  <Override PartName="/ppt/media/image9.png" ContentType="image/png"/>
  <Override PartName="/ppt/media/image10.png" ContentType="image/png"/>
  <Override PartName="/ppt/media/image32.jpeg" ContentType="image/jpeg"/>
  <Override PartName="/ppt/media/image20.wmf" ContentType="image/x-wmf"/>
  <Override PartName="/ppt/media/image79.wmf" ContentType="image/x-wmf"/>
  <Override PartName="/ppt/media/image45.jpeg" ContentType="image/jpeg"/>
  <Override PartName="/ppt/media/image15.jpeg" ContentType="image/jpeg"/>
  <Override PartName="/ppt/media/image91.jpeg" ContentType="image/jpeg"/>
  <Override PartName="/ppt/media/image58.jpeg" ContentType="image/jpeg"/>
  <Override PartName="/ppt/media/image94.jpeg" ContentType="image/jpeg"/>
  <Override PartName="/ppt/media/image36.wmf" ContentType="image/x-wmf"/>
  <Override PartName="/ppt/media/image47.jpeg" ContentType="image/jpeg"/>
  <Override PartName="/ppt/media/image60.jpeg" ContentType="image/jpeg"/>
  <Override PartName="/ppt/media/image49.jpeg" ContentType="image/jpeg"/>
  <Override PartName="/ppt/media/image82.jpeg" ContentType="image/jpeg"/>
  <Override PartName="/ppt/media/image21.jpeg" ContentType="image/jpeg"/>
  <Override PartName="/ppt/media/image50.jpeg" ContentType="image/jpeg"/>
  <Override PartName="/ppt/media/image70.jpeg" ContentType="image/jpeg"/>
  <Override PartName="/ppt/media/image76.wmf" ContentType="image/x-wmf"/>
  <Override PartName="/ppt/media/image98.jpeg" ContentType="image/jpeg"/>
  <Override PartName="/ppt/media/image86.jpeg" ContentType="image/jpeg"/>
  <Override PartName="/ppt/media/image25.jpeg" ContentType="image/jpeg"/>
  <Override PartName="/ppt/media/image51.jpeg" ContentType="image/jpeg"/>
  <Override PartName="/ppt/media/image97.png" ContentType="image/png"/>
  <Override PartName="/ppt/media/image17.png" ContentType="image/png"/>
  <Override PartName="/ppt/media/image52.jpeg" ContentType="image/jpeg"/>
  <Override PartName="/ppt/media/image27.jpeg" ContentType="image/jpeg"/>
  <Override PartName="/ppt/media/image88.jpeg" ContentType="image/jpeg"/>
  <Override PartName="/ppt/media/image53.jpeg" ContentType="image/jpeg"/>
  <Override PartName="/ppt/media/image61.wmf" ContentType="image/x-wmf"/>
  <Override PartName="/ppt/media/image72.png" ContentType="image/png"/>
  <Override PartName="/ppt/media/image83.jpeg" ContentType="image/jpeg"/>
  <Override PartName="/ppt/media/image63.wmf" ContentType="image/x-wmf"/>
  <Override PartName="/ppt/media/image74.png" ContentType="image/png"/>
  <Override PartName="/ppt/media/image64.wmf" ContentType="image/x-wmf"/>
  <Override PartName="/ppt/media/image65.wmf" ContentType="image/x-wmf"/>
  <Override PartName="/ppt/media/image66.wmf" ContentType="image/x-wmf"/>
  <Override PartName="/ppt/media/image85.jpeg" ContentType="image/jpeg"/>
  <Override PartName="/ppt/media/image24.jpeg" ContentType="image/jpeg"/>
  <Override PartName="/ppt/media/image67.jpeg" ContentType="image/jpeg"/>
  <Override PartName="/ppt/media/image68.wmf" ContentType="image/x-wmf"/>
  <Override PartName="/ppt/media/image69.wmf" ContentType="image/x-wmf"/>
  <Override PartName="/ppt/media/image71.wmf" ContentType="image/x-wmf"/>
  <Override PartName="/ppt/media/image75.wmf" ContentType="image/x-wmf"/>
  <Override PartName="/ppt/media/image77.wmf" ContentType="image/x-wmf"/>
  <Override PartName="/ppt/media/image78.wmf" ContentType="image/x-wmf"/>
  <Override PartName="/ppt/media/image80.png" ContentType="image/png"/>
  <Override PartName="/ppt/media/image23.jpeg" ContentType="image/jpeg"/>
  <Override PartName="/ppt/media/image84.jpeg" ContentType="image/jpeg"/>
  <Override PartName="/ppt/media/image87.wmf" ContentType="image/x-wmf"/>
  <Override PartName="/ppt/media/image93.jpeg" ContentType="image/jpeg"/>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94.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69.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79.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_rels/slide88.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92.xml.rels" ContentType="application/vnd.openxmlformats-package.relationships+xml"/>
  <Override PartName="/ppt/slides/_rels/slide34.xml.rels" ContentType="application/vnd.openxmlformats-package.relationships+xml"/>
  <Override PartName="/ppt/slides/_rels/slide91.xml.rels" ContentType="application/vnd.openxmlformats-package.relationships+xml"/>
  <Override PartName="/ppt/slides/_rels/slide33.xml.rels" ContentType="application/vnd.openxmlformats-package.relationships+xml"/>
  <Override PartName="/ppt/slides/_rels/slide19.xml.rels" ContentType="application/vnd.openxmlformats-package.relationships+xml"/>
  <Override PartName="/ppt/slides/_rels/slide77.xml.rels" ContentType="application/vnd.openxmlformats-package.relationships+xml"/>
  <Override PartName="/ppt/slides/_rels/slide93.xml.rels" ContentType="application/vnd.openxmlformats-package.relationships+xml"/>
  <Override PartName="/ppt/slides/_rels/slide35.xml.rels" ContentType="application/vnd.openxmlformats-package.relationships+xml"/>
  <Override PartName="/ppt/slides/_rels/slide43.xml.rels" ContentType="application/vnd.openxmlformats-package.relationships+xml"/>
  <Override PartName="/ppt/slides/_rels/slide41.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2.xml.rels" ContentType="application/vnd.openxmlformats-package.relationships+xml"/>
  <Override PartName="/ppt/slides/_rels/slide47.xml.rels" ContentType="application/vnd.openxmlformats-package.relationships+xml"/>
  <Override PartName="/ppt/slides/_rels/slide40.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1.xml.rels" ContentType="application/vnd.openxmlformats-package.relationships+xml"/>
  <Override PartName="/ppt/slides/_rels/slide21.xml.rels" ContentType="application/vnd.openxmlformats-package.relationships+xml"/>
  <Override PartName="/ppt/slides/_rels/slide90.xml.rels" ContentType="application/vnd.openxmlformats-package.relationships+xml"/>
  <Override PartName="/ppt/slides/_rels/slide39.xml.rels" ContentType="application/vnd.openxmlformats-package.relationships+xml"/>
  <Override PartName="/ppt/slides/_rels/slide85.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56.xml.rels" ContentType="application/vnd.openxmlformats-package.relationships+xml"/>
  <Override PartName="/ppt/slides/_rels/slide36.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37.xml.rels" ContentType="application/vnd.openxmlformats-package.relationships+xml"/>
  <Override PartName="/ppt/slides/_rels/slide79.xml.rels" ContentType="application/vnd.openxmlformats-package.relationships+xml"/>
  <Override PartName="/ppt/slides/_rels/slide3.xml.rels" ContentType="application/vnd.openxmlformats-package.relationships+xml"/>
  <Override PartName="/ppt/slides/_rels/slide60.xml.rels" ContentType="application/vnd.openxmlformats-package.relationships+xml"/>
  <Override PartName="/ppt/slides/_rels/slide81.xml.rels" ContentType="application/vnd.openxmlformats-package.relationships+xml"/>
  <Override PartName="/ppt/slides/_rels/slide23.xml.rels" ContentType="application/vnd.openxmlformats-package.relationships+xml"/>
  <Override PartName="/ppt/slides/_rels/slide96.xml.rels" ContentType="application/vnd.openxmlformats-package.relationships+xml"/>
  <Override PartName="/ppt/slides/_rels/slide64.xml.rels" ContentType="application/vnd.openxmlformats-package.relationships+xml"/>
  <Override PartName="/ppt/slides/_rels/slide24.xml.rels" ContentType="application/vnd.openxmlformats-package.relationships+xml"/>
  <Override PartName="/ppt/slides/_rels/slide82.xml.rels" ContentType="application/vnd.openxmlformats-package.relationships+xml"/>
  <Override PartName="/ppt/slides/_rels/slide86.xml.rels" ContentType="application/vnd.openxmlformats-package.relationships+xml"/>
  <Override PartName="/ppt/slides/_rels/slide25.xml.rels" ContentType="application/vnd.openxmlformats-package.relationships+xml"/>
  <Override PartName="/ppt/slides/_rels/slide54.xml.rels" ContentType="application/vnd.openxmlformats-package.relationships+xml"/>
  <Override PartName="/ppt/slides/_rels/slide51.xml.rels" ContentType="application/vnd.openxmlformats-package.relationships+xml"/>
  <Override PartName="/ppt/slides/_rels/slide69.xml.rels" ContentType="application/vnd.openxmlformats-package.relationships+xml"/>
  <Override PartName="/ppt/slides/_rels/slide83.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55.xml.rels" ContentType="application/vnd.openxmlformats-package.relationships+xml"/>
  <Override PartName="/ppt/slides/_rels/slide99.xml.rels" ContentType="application/vnd.openxmlformats-package.relationships+xml"/>
  <Override PartName="/ppt/slides/_rels/slide42.xml.rels" ContentType="application/vnd.openxmlformats-package.relationships+xml"/>
  <Override PartName="/ppt/slides/_rels/slide22.xml.rels" ContentType="application/vnd.openxmlformats-package.relationships+xml"/>
  <Override PartName="/ppt/slides/_rels/slide80.xml.rels" ContentType="application/vnd.openxmlformats-package.relationships+xml"/>
  <Override PartName="/ppt/slides/_rels/slide7.xml.rels" ContentType="application/vnd.openxmlformats-package.relationships+xml"/>
  <Override PartName="/ppt/slides/_rels/slide84.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38.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89.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52.xml.rels" ContentType="application/vnd.openxmlformats-package.relationships+xml"/>
  <Override PartName="/ppt/slides/_rels/slide27.xml.rels" ContentType="application/vnd.openxmlformats-package.relationships+xml"/>
  <Override PartName="/ppt/slides/_rels/slide53.xml.rels" ContentType="application/vnd.openxmlformats-package.relationships+xml"/>
  <Override PartName="/ppt/slides/_rels/slide12.xml.rels" ContentType="application/vnd.openxmlformats-package.relationships+xml"/>
  <Override PartName="/ppt/slides/_rels/slide70.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48.xml.rels" ContentType="application/vnd.openxmlformats-package.relationships+xml"/>
  <Override PartName="/ppt/slides/_rels/slide10.xml.rels" ContentType="application/vnd.openxmlformats-package.relationships+xml"/>
  <Override PartName="/ppt/slides/_rels/slide100.xml.rels" ContentType="application/vnd.openxmlformats-package.relationships+xml"/>
  <Override PartName="/ppt/slides/_rels/slide49.xml.rels" ContentType="application/vnd.openxmlformats-package.relationships+xml"/>
  <Override PartName="/ppt/slides/_rels/slide59.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8.xml.rels" ContentType="application/vnd.openxmlformats-package.relationships+xml"/>
  <Override PartName="/ppt/slides/_rels/slide65.xml.rels" ContentType="application/vnd.openxmlformats-package.relationships+xml"/>
  <Override PartName="/ppt/slides/_rels/slide9.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57.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8.xml.rels" ContentType="application/vnd.openxmlformats-package.relationships+xml"/>
  <Override PartName="/ppt/slides/_rels/slide87.xml.rels" ContentType="application/vnd.openxmlformats-package.relationships+xml"/>
  <Override PartName="/ppt/slides/_rels/slide30.xml.rels" ContentType="application/vnd.openxmlformats-package.relationships+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40.xml" ContentType="application/vnd.openxmlformats-officedocument.presentationml.slide+xml"/>
  <Override PartName="/ppt/slides/slide99.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29.xml" ContentType="application/vnd.openxmlformats-officedocument.presentationml.slide+xml"/>
  <Override PartName="/ppt/slides/slide31.xml" ContentType="application/vnd.openxmlformats-officedocument.presentationml.slide+xml"/>
  <Override PartName="/ppt/slides/slide47.xml" ContentType="application/vnd.openxmlformats-officedocument.presentationml.slide+xml"/>
  <Override PartName="/ppt/slides/slide30.xml" ContentType="application/vnd.openxmlformats-officedocument.presentationml.slide+xml"/>
  <Override PartName="/ppt/slides/slide89.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98.xml" ContentType="application/vnd.openxmlformats-officedocument.presentationml.slide+xml"/>
  <Override PartName="/ppt/slides/slide45.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6.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0.xml" ContentType="application/vnd.openxmlformats-officedocument.presentationml.slide+xml"/>
  <Override PartName="/ppt/slides/slide16.xml" ContentType="application/vnd.openxmlformats-officedocument.presentationml.slide+xml"/>
  <Override PartName="/ppt/slides/slide91.xml" ContentType="application/vnd.openxmlformats-officedocument.presentationml.slide+xml"/>
  <Override PartName="/ppt/slides/slide17.xml" ContentType="application/vnd.openxmlformats-officedocument.presentationml.slide+xml"/>
  <Override PartName="/ppt/slides/slide92.xml" ContentType="application/vnd.openxmlformats-officedocument.presentationml.slide+xml"/>
  <Override PartName="/ppt/slides/slide18.xml" ContentType="application/vnd.openxmlformats-officedocument.presentationml.slide+xml"/>
  <Override PartName="/ppt/slides/slide93.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100.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Slides/_rels/notesSlide39.xml.rels" ContentType="application/vnd.openxmlformats-package.relationships+xml"/>
  <Override PartName="/ppt/notesSlides/_rels/notesSlide1.xml.rels" ContentType="application/vnd.openxmlformats-package.relationships+xml"/>
  <Override PartName="/ppt/notesSlides/_rels/notesSlide77.xml.rels" ContentType="application/vnd.openxmlformats-package.relationships+xml"/>
  <Override PartName="/ppt/notesSlides/_rels/notesSlide60.xml.rels" ContentType="application/vnd.openxmlformats-package.relationships+xml"/>
  <Override PartName="/ppt/notesSlides/_rels/notesSlide62.xml.rels" ContentType="application/vnd.openxmlformats-package.relationships+xml"/>
  <Override PartName="/ppt/notesSlides/_rels/notesSlide63.xml.rels" ContentType="application/vnd.openxmlformats-package.relationships+xml"/>
  <Override PartName="/ppt/notesSlides/notesSlide63.xml" ContentType="application/vnd.openxmlformats-officedocument.presentationml.notesSlide+xml"/>
  <Override PartName="/ppt/notesSlides/notesSlide1.xml" ContentType="application/vnd.openxmlformats-officedocument.presentationml.notesSlide+xml"/>
  <Override PartName="/ppt/notesSlides/notesSlide39.xml" ContentType="application/vnd.openxmlformats-officedocument.presentationml.notesSlide+xml"/>
  <Override PartName="/ppt/notesSlides/notesSlide60.xml" ContentType="application/vnd.openxmlformats-officedocument.presentationml.notesSlide+xml"/>
  <Override PartName="/ppt/notesSlides/notesSlide77.xml" ContentType="application/vnd.openxmlformats-officedocument.presentationml.notesSlide+xml"/>
  <Override PartName="/ppt/notesSlides/notesSlide62.xml" ContentType="application/vnd.openxmlformats-officedocument.presentationml.notes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6.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slideMasters/slideMaster5.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8.xml" ContentType="application/vnd.openxmlformats-officedocument.presentationml.slideMaster+xml"/>
  <Override PartName="/ppt/slideMasters/_rels/slideMaster10.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slideMaster9.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Lst>
  <p:notesMasterIdLst>
    <p:notesMasterId r:id="rId1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notesMaster" Target="notesMasters/notesMaster1.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slide" Target="slides/slide31.xml"/><Relationship Id="rId44" Type="http://schemas.openxmlformats.org/officeDocument/2006/relationships/slide" Target="slides/slide32.xml"/><Relationship Id="rId45" Type="http://schemas.openxmlformats.org/officeDocument/2006/relationships/slide" Target="slides/slide33.xml"/><Relationship Id="rId46" Type="http://schemas.openxmlformats.org/officeDocument/2006/relationships/slide" Target="slides/slide34.xml"/><Relationship Id="rId47" Type="http://schemas.openxmlformats.org/officeDocument/2006/relationships/slide" Target="slides/slide35.xml"/><Relationship Id="rId48" Type="http://schemas.openxmlformats.org/officeDocument/2006/relationships/slide" Target="slides/slide36.xml"/><Relationship Id="rId49" Type="http://schemas.openxmlformats.org/officeDocument/2006/relationships/slide" Target="slides/slide37.xml"/><Relationship Id="rId50" Type="http://schemas.openxmlformats.org/officeDocument/2006/relationships/slide" Target="slides/slide38.xml"/><Relationship Id="rId51" Type="http://schemas.openxmlformats.org/officeDocument/2006/relationships/slide" Target="slides/slide39.xml"/><Relationship Id="rId52" Type="http://schemas.openxmlformats.org/officeDocument/2006/relationships/slide" Target="slides/slide40.xml"/><Relationship Id="rId53" Type="http://schemas.openxmlformats.org/officeDocument/2006/relationships/slide" Target="slides/slide41.xml"/><Relationship Id="rId54" Type="http://schemas.openxmlformats.org/officeDocument/2006/relationships/slide" Target="slides/slide42.xml"/><Relationship Id="rId55" Type="http://schemas.openxmlformats.org/officeDocument/2006/relationships/slide" Target="slides/slide43.xml"/><Relationship Id="rId56" Type="http://schemas.openxmlformats.org/officeDocument/2006/relationships/slide" Target="slides/slide44.xml"/><Relationship Id="rId57" Type="http://schemas.openxmlformats.org/officeDocument/2006/relationships/slide" Target="slides/slide45.xml"/><Relationship Id="rId58" Type="http://schemas.openxmlformats.org/officeDocument/2006/relationships/slide" Target="slides/slide46.xml"/><Relationship Id="rId59" Type="http://schemas.openxmlformats.org/officeDocument/2006/relationships/slide" Target="slides/slide47.xml"/><Relationship Id="rId60" Type="http://schemas.openxmlformats.org/officeDocument/2006/relationships/slide" Target="slides/slide48.xml"/><Relationship Id="rId61" Type="http://schemas.openxmlformats.org/officeDocument/2006/relationships/slide" Target="slides/slide49.xml"/><Relationship Id="rId62" Type="http://schemas.openxmlformats.org/officeDocument/2006/relationships/slide" Target="slides/slide50.xml"/><Relationship Id="rId63" Type="http://schemas.openxmlformats.org/officeDocument/2006/relationships/slide" Target="slides/slide51.xml"/><Relationship Id="rId64" Type="http://schemas.openxmlformats.org/officeDocument/2006/relationships/slide" Target="slides/slide52.xml"/><Relationship Id="rId65" Type="http://schemas.openxmlformats.org/officeDocument/2006/relationships/slide" Target="slides/slide53.xml"/><Relationship Id="rId66" Type="http://schemas.openxmlformats.org/officeDocument/2006/relationships/slide" Target="slides/slide54.xml"/><Relationship Id="rId67" Type="http://schemas.openxmlformats.org/officeDocument/2006/relationships/slide" Target="slides/slide55.xml"/><Relationship Id="rId68" Type="http://schemas.openxmlformats.org/officeDocument/2006/relationships/slide" Target="slides/slide56.xml"/><Relationship Id="rId69" Type="http://schemas.openxmlformats.org/officeDocument/2006/relationships/slide" Target="slides/slide57.xml"/><Relationship Id="rId70" Type="http://schemas.openxmlformats.org/officeDocument/2006/relationships/slide" Target="slides/slide58.xml"/><Relationship Id="rId71" Type="http://schemas.openxmlformats.org/officeDocument/2006/relationships/slide" Target="slides/slide59.xml"/><Relationship Id="rId72" Type="http://schemas.openxmlformats.org/officeDocument/2006/relationships/slide" Target="slides/slide60.xml"/><Relationship Id="rId73" Type="http://schemas.openxmlformats.org/officeDocument/2006/relationships/slide" Target="slides/slide61.xml"/><Relationship Id="rId74" Type="http://schemas.openxmlformats.org/officeDocument/2006/relationships/slide" Target="slides/slide62.xml"/><Relationship Id="rId75" Type="http://schemas.openxmlformats.org/officeDocument/2006/relationships/slide" Target="slides/slide63.xml"/><Relationship Id="rId76" Type="http://schemas.openxmlformats.org/officeDocument/2006/relationships/slide" Target="slides/slide64.xml"/><Relationship Id="rId77" Type="http://schemas.openxmlformats.org/officeDocument/2006/relationships/slide" Target="slides/slide65.xml"/><Relationship Id="rId78" Type="http://schemas.openxmlformats.org/officeDocument/2006/relationships/slide" Target="slides/slide66.xml"/><Relationship Id="rId79" Type="http://schemas.openxmlformats.org/officeDocument/2006/relationships/slide" Target="slides/slide67.xml"/><Relationship Id="rId80" Type="http://schemas.openxmlformats.org/officeDocument/2006/relationships/slide" Target="slides/slide68.xml"/><Relationship Id="rId81" Type="http://schemas.openxmlformats.org/officeDocument/2006/relationships/slide" Target="slides/slide69.xml"/><Relationship Id="rId82" Type="http://schemas.openxmlformats.org/officeDocument/2006/relationships/slide" Target="slides/slide70.xml"/><Relationship Id="rId83" Type="http://schemas.openxmlformats.org/officeDocument/2006/relationships/slide" Target="slides/slide71.xml"/><Relationship Id="rId84" Type="http://schemas.openxmlformats.org/officeDocument/2006/relationships/slide" Target="slides/slide72.xml"/><Relationship Id="rId85" Type="http://schemas.openxmlformats.org/officeDocument/2006/relationships/slide" Target="slides/slide73.xml"/><Relationship Id="rId86" Type="http://schemas.openxmlformats.org/officeDocument/2006/relationships/slide" Target="slides/slide74.xml"/><Relationship Id="rId87" Type="http://schemas.openxmlformats.org/officeDocument/2006/relationships/slide" Target="slides/slide75.xml"/><Relationship Id="rId88" Type="http://schemas.openxmlformats.org/officeDocument/2006/relationships/slide" Target="slides/slide76.xml"/><Relationship Id="rId89" Type="http://schemas.openxmlformats.org/officeDocument/2006/relationships/slide" Target="slides/slide77.xml"/><Relationship Id="rId90" Type="http://schemas.openxmlformats.org/officeDocument/2006/relationships/slide" Target="slides/slide78.xml"/><Relationship Id="rId91" Type="http://schemas.openxmlformats.org/officeDocument/2006/relationships/slide" Target="slides/slide79.xml"/><Relationship Id="rId92" Type="http://schemas.openxmlformats.org/officeDocument/2006/relationships/slide" Target="slides/slide80.xml"/><Relationship Id="rId93" Type="http://schemas.openxmlformats.org/officeDocument/2006/relationships/slide" Target="slides/slide81.xml"/><Relationship Id="rId94" Type="http://schemas.openxmlformats.org/officeDocument/2006/relationships/slide" Target="slides/slide82.xml"/><Relationship Id="rId95" Type="http://schemas.openxmlformats.org/officeDocument/2006/relationships/slide" Target="slides/slide83.xml"/><Relationship Id="rId96" Type="http://schemas.openxmlformats.org/officeDocument/2006/relationships/slide" Target="slides/slide84.xml"/><Relationship Id="rId97" Type="http://schemas.openxmlformats.org/officeDocument/2006/relationships/slide" Target="slides/slide85.xml"/><Relationship Id="rId98" Type="http://schemas.openxmlformats.org/officeDocument/2006/relationships/slide" Target="slides/slide86.xml"/><Relationship Id="rId99" Type="http://schemas.openxmlformats.org/officeDocument/2006/relationships/slide" Target="slides/slide87.xml"/><Relationship Id="rId100" Type="http://schemas.openxmlformats.org/officeDocument/2006/relationships/slide" Target="slides/slide88.xml"/><Relationship Id="rId101" Type="http://schemas.openxmlformats.org/officeDocument/2006/relationships/slide" Target="slides/slide89.xml"/><Relationship Id="rId102" Type="http://schemas.openxmlformats.org/officeDocument/2006/relationships/slide" Target="slides/slide90.xml"/><Relationship Id="rId103" Type="http://schemas.openxmlformats.org/officeDocument/2006/relationships/slide" Target="slides/slide91.xml"/><Relationship Id="rId104" Type="http://schemas.openxmlformats.org/officeDocument/2006/relationships/slide" Target="slides/slide92.xml"/><Relationship Id="rId105" Type="http://schemas.openxmlformats.org/officeDocument/2006/relationships/slide" Target="slides/slide93.xml"/><Relationship Id="rId106" Type="http://schemas.openxmlformats.org/officeDocument/2006/relationships/slide" Target="slides/slide94.xml"/><Relationship Id="rId107" Type="http://schemas.openxmlformats.org/officeDocument/2006/relationships/slide" Target="slides/slide95.xml"/><Relationship Id="rId108" Type="http://schemas.openxmlformats.org/officeDocument/2006/relationships/slide" Target="slides/slide96.xml"/><Relationship Id="rId109" Type="http://schemas.openxmlformats.org/officeDocument/2006/relationships/slide" Target="slides/slide97.xml"/><Relationship Id="rId110" Type="http://schemas.openxmlformats.org/officeDocument/2006/relationships/slide" Target="slides/slide98.xml"/><Relationship Id="rId111" Type="http://schemas.openxmlformats.org/officeDocument/2006/relationships/slide" Target="slides/slide99.xml"/><Relationship Id="rId112" Type="http://schemas.openxmlformats.org/officeDocument/2006/relationships/slide" Target="slides/slide100.xml"/>
</Relationships>
</file>

<file path=ppt/notesMasters/_rels/notesMaster1.xml.rels><?xml version="1.0" encoding="UTF-8"?>
<Relationships xmlns="http://schemas.openxmlformats.org/package/2006/relationships"><Relationship Id="rId1" Type="http://schemas.openxmlformats.org/officeDocument/2006/relationships/theme" Target="../theme/theme1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446"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447"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448"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449"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45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F3262F23-37DA-445B-93CB-1154944D1491}"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sldImg"/>
          </p:nvPr>
        </p:nvSpPr>
        <p:spPr>
          <a:xfrm>
            <a:off x="1143000" y="685800"/>
            <a:ext cx="4571640" cy="3428640"/>
          </a:xfrm>
          <a:prstGeom prst="rect">
            <a:avLst/>
          </a:prstGeom>
        </p:spPr>
      </p:sp>
      <p:sp>
        <p:nvSpPr>
          <p:cNvPr id="77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US" sz="1200" spc="-1" strike="noStrike">
                <a:solidFill>
                  <a:srgbClr val="000000"/>
                </a:solidFill>
                <a:latin typeface="Arial"/>
                <a:ea typeface="Arial"/>
              </a:rPr>
              <a:t>If this PowerPoint presentation contains mathematical equations, you may need to check that your computer has the following installed:</a:t>
            </a:r>
            <a:endParaRPr b="0" lang="en-US" sz="1200" spc="-1" strike="noStrike">
              <a:latin typeface="Arial"/>
            </a:endParaRPr>
          </a:p>
          <a:p>
            <a:pPr>
              <a:lnSpc>
                <a:spcPct val="100000"/>
              </a:lnSpc>
            </a:pPr>
            <a:r>
              <a:rPr b="0" lang="en-US" sz="1200" spc="-1" strike="noStrike">
                <a:solidFill>
                  <a:srgbClr val="000000"/>
                </a:solidFill>
                <a:latin typeface="Arial"/>
                <a:ea typeface="Arial"/>
              </a:rPr>
              <a:t>1) MathType Plugin</a:t>
            </a:r>
            <a:endParaRPr b="0" lang="en-US" sz="1200" spc="-1" strike="noStrike">
              <a:latin typeface="Arial"/>
            </a:endParaRPr>
          </a:p>
          <a:p>
            <a:pPr>
              <a:lnSpc>
                <a:spcPct val="100000"/>
              </a:lnSpc>
            </a:pPr>
            <a:r>
              <a:rPr b="0" lang="en-US" sz="1200" spc="-1" strike="noStrike">
                <a:solidFill>
                  <a:srgbClr val="000000"/>
                </a:solidFill>
                <a:latin typeface="Arial"/>
                <a:ea typeface="Arial"/>
              </a:rPr>
              <a:t>2) Math Player (free versions available)</a:t>
            </a:r>
            <a:endParaRPr b="0" lang="en-US" sz="1200" spc="-1" strike="noStrike">
              <a:latin typeface="Arial"/>
            </a:endParaRPr>
          </a:p>
          <a:p>
            <a:pPr>
              <a:lnSpc>
                <a:spcPct val="100000"/>
              </a:lnSpc>
            </a:pPr>
            <a:r>
              <a:rPr b="0" lang="en-US" sz="1200" spc="-1" strike="noStrike">
                <a:solidFill>
                  <a:srgbClr val="000000"/>
                </a:solidFill>
                <a:latin typeface="Arial"/>
                <a:ea typeface="Arial"/>
              </a:rPr>
              <a:t>3) NVDA Reader (free versions available)</a:t>
            </a:r>
            <a:endParaRPr b="0" lang="en-US" sz="1200" spc="-1" strike="noStrike">
              <a:latin typeface="Arial"/>
            </a:endParaRPr>
          </a:p>
        </p:txBody>
      </p:sp>
      <p:sp>
        <p:nvSpPr>
          <p:cNvPr id="778" name="TextShape 3"/>
          <p:cNvSpPr txBox="1"/>
          <p:nvPr/>
        </p:nvSpPr>
        <p:spPr>
          <a:xfrm>
            <a:off x="3884760" y="8685360"/>
            <a:ext cx="2971440" cy="456840"/>
          </a:xfrm>
          <a:prstGeom prst="rect">
            <a:avLst/>
          </a:prstGeom>
          <a:noFill/>
          <a:ln>
            <a:noFill/>
          </a:ln>
        </p:spPr>
        <p:txBody>
          <a:bodyPr anchor="b">
            <a:noAutofit/>
          </a:bodyPr>
          <a:p>
            <a:pPr algn="r">
              <a:lnSpc>
                <a:spcPct val="100000"/>
              </a:lnSpc>
            </a:pPr>
            <a:fld id="{EF3619FB-F436-495E-A21D-77F28A9FA7A4}" type="slidenum">
              <a:rPr b="0" lang="en-US" sz="1200" spc="-1" strike="noStrike">
                <a:solidFill>
                  <a:srgbClr val="000000"/>
                </a:solidFill>
                <a:latin typeface="Arial"/>
                <a:ea typeface="Arial"/>
              </a:rPr>
              <a:t>&lt;number&gt;</a:t>
            </a:fld>
            <a:endParaRPr b="0" lang="en-US"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sldImg"/>
          </p:nvPr>
        </p:nvSpPr>
        <p:spPr>
          <a:xfrm>
            <a:off x="1143000" y="685800"/>
            <a:ext cx="4571640" cy="3428640"/>
          </a:xfrm>
          <a:prstGeom prst="rect">
            <a:avLst/>
          </a:prstGeom>
        </p:spPr>
      </p:sp>
      <p:sp>
        <p:nvSpPr>
          <p:cNvPr id="78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US" sz="1200" spc="-1" strike="noStrike">
                <a:solidFill>
                  <a:srgbClr val="000000"/>
                </a:solidFill>
                <a:latin typeface="Arial"/>
                <a:ea typeface="ＭＳ Ｐゴシック"/>
              </a:rPr>
              <a:t>Two simple multiple access control techniques.</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Arial"/>
                <a:ea typeface="ＭＳ Ｐゴシック"/>
              </a:rPr>
              <a:t>Each mobile’s share of the bandwidth is divided into portions for the uplink and the downlink. Also, possibly, out of band signaling.</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Arial"/>
                <a:ea typeface="ＭＳ Ｐゴシック"/>
              </a:rPr>
              <a:t>As we will see, used in AMPS, GSM, IS-54/136</a:t>
            </a:r>
            <a:endParaRPr b="0" lang="en-US" sz="1200" spc="-1" strike="noStrike">
              <a:latin typeface="Arial"/>
            </a:endParaRPr>
          </a:p>
        </p:txBody>
      </p:sp>
      <p:sp>
        <p:nvSpPr>
          <p:cNvPr id="781" name="TextShape 3"/>
          <p:cNvSpPr txBox="1"/>
          <p:nvPr/>
        </p:nvSpPr>
        <p:spPr>
          <a:xfrm>
            <a:off x="3884760" y="8685360"/>
            <a:ext cx="2971440" cy="456840"/>
          </a:xfrm>
          <a:prstGeom prst="rect">
            <a:avLst/>
          </a:prstGeom>
          <a:noFill/>
          <a:ln>
            <a:noFill/>
          </a:ln>
        </p:spPr>
        <p:txBody>
          <a:bodyPr anchor="b">
            <a:noAutofit/>
          </a:bodyPr>
          <a:p>
            <a:pPr algn="r">
              <a:lnSpc>
                <a:spcPct val="100000"/>
              </a:lnSpc>
            </a:pPr>
            <a:fld id="{4B2C6AF3-E05C-4EDD-A602-C7873491D4EA}" type="slidenum">
              <a:rPr b="0" lang="en-US" sz="1200" spc="-1" strike="noStrike">
                <a:solidFill>
                  <a:srgbClr val="000000"/>
                </a:solidFill>
                <a:latin typeface="Arial"/>
                <a:ea typeface="Arial"/>
              </a:rPr>
              <a:t>&lt;number&gt;</a:t>
            </a:fld>
            <a:endParaRPr b="0" lang="en-US"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sldImg"/>
          </p:nvPr>
        </p:nvSpPr>
        <p:spPr>
          <a:xfrm>
            <a:off x="1143000" y="685800"/>
            <a:ext cx="4571640" cy="3428640"/>
          </a:xfrm>
          <a:prstGeom prst="rect">
            <a:avLst/>
          </a:prstGeom>
        </p:spPr>
      </p:sp>
      <p:sp>
        <p:nvSpPr>
          <p:cNvPr id="783"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784" name="TextShape 3"/>
          <p:cNvSpPr txBox="1"/>
          <p:nvPr/>
        </p:nvSpPr>
        <p:spPr>
          <a:xfrm>
            <a:off x="3884760" y="8685360"/>
            <a:ext cx="2971440" cy="456840"/>
          </a:xfrm>
          <a:prstGeom prst="rect">
            <a:avLst/>
          </a:prstGeom>
          <a:noFill/>
          <a:ln>
            <a:noFill/>
          </a:ln>
        </p:spPr>
        <p:txBody>
          <a:bodyPr anchor="b">
            <a:noAutofit/>
          </a:bodyPr>
          <a:p>
            <a:pPr algn="r">
              <a:lnSpc>
                <a:spcPct val="100000"/>
              </a:lnSpc>
            </a:pPr>
            <a:fld id="{608A58D8-9738-4CEF-9853-4DD6D51A981D}" type="slidenum">
              <a:rPr b="0" lang="en-US" sz="1200" spc="-1" strike="noStrike">
                <a:solidFill>
                  <a:srgbClr val="000000"/>
                </a:solidFill>
                <a:latin typeface="Arial"/>
                <a:ea typeface="Arial"/>
              </a:rPr>
              <a:t>&lt;number&gt;</a:t>
            </a:fld>
            <a:endParaRPr b="0" lang="en-US"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sldImg"/>
          </p:nvPr>
        </p:nvSpPr>
        <p:spPr>
          <a:xfrm>
            <a:off x="1143000" y="685800"/>
            <a:ext cx="4571640" cy="3428640"/>
          </a:xfrm>
          <a:prstGeom prst="rect">
            <a:avLst/>
          </a:prstGeom>
        </p:spPr>
      </p:sp>
      <p:sp>
        <p:nvSpPr>
          <p:cNvPr id="786"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787" name="TextShape 3"/>
          <p:cNvSpPr txBox="1"/>
          <p:nvPr/>
        </p:nvSpPr>
        <p:spPr>
          <a:xfrm>
            <a:off x="3884760" y="8685360"/>
            <a:ext cx="2971440" cy="456840"/>
          </a:xfrm>
          <a:prstGeom prst="rect">
            <a:avLst/>
          </a:prstGeom>
          <a:noFill/>
          <a:ln>
            <a:noFill/>
          </a:ln>
        </p:spPr>
        <p:txBody>
          <a:bodyPr anchor="b">
            <a:noAutofit/>
          </a:bodyPr>
          <a:p>
            <a:pPr algn="r">
              <a:lnSpc>
                <a:spcPct val="100000"/>
              </a:lnSpc>
            </a:pPr>
            <a:fld id="{6FC2DE48-148C-4273-A6DF-DF9109E200A8}" type="slidenum">
              <a:rPr b="0" lang="en-US" sz="1200" spc="-1" strike="noStrike">
                <a:solidFill>
                  <a:srgbClr val="000000"/>
                </a:solidFill>
                <a:latin typeface="Arial"/>
                <a:ea typeface="Arial"/>
              </a:rPr>
              <a:t>&lt;number&gt;</a:t>
            </a:fld>
            <a:endParaRPr b="0" lang="en-US" sz="12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sldImg"/>
          </p:nvPr>
        </p:nvSpPr>
        <p:spPr>
          <a:xfrm>
            <a:off x="1143000" y="685800"/>
            <a:ext cx="4571640" cy="3428640"/>
          </a:xfrm>
          <a:prstGeom prst="rect">
            <a:avLst/>
          </a:prstGeom>
        </p:spPr>
      </p:sp>
      <p:sp>
        <p:nvSpPr>
          <p:cNvPr id="789"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790" name="TextShape 3"/>
          <p:cNvSpPr txBox="1"/>
          <p:nvPr/>
        </p:nvSpPr>
        <p:spPr>
          <a:xfrm>
            <a:off x="3884760" y="8685360"/>
            <a:ext cx="2971440" cy="456840"/>
          </a:xfrm>
          <a:prstGeom prst="rect">
            <a:avLst/>
          </a:prstGeom>
          <a:noFill/>
          <a:ln>
            <a:noFill/>
          </a:ln>
        </p:spPr>
        <p:txBody>
          <a:bodyPr anchor="b">
            <a:noAutofit/>
          </a:bodyPr>
          <a:p>
            <a:pPr algn="r">
              <a:lnSpc>
                <a:spcPct val="100000"/>
              </a:lnSpc>
            </a:pPr>
            <a:fld id="{9050087B-C06B-45BC-A472-AD10BAF5DD9D}" type="slidenum">
              <a:rPr b="0" lang="en-US" sz="1200" spc="-1" strike="noStrike">
                <a:solidFill>
                  <a:srgbClr val="000000"/>
                </a:solidFill>
                <a:latin typeface="Arial"/>
                <a:ea typeface="Arial"/>
              </a:rPr>
              <a:t>&lt;number&gt;</a:t>
            </a:fld>
            <a:endParaRPr b="0" lang="en-US" sz="12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sldImg"/>
          </p:nvPr>
        </p:nvSpPr>
        <p:spPr>
          <a:xfrm>
            <a:off x="1143000" y="685800"/>
            <a:ext cx="4571640" cy="3428640"/>
          </a:xfrm>
          <a:prstGeom prst="rect">
            <a:avLst/>
          </a:prstGeom>
        </p:spPr>
      </p:sp>
      <p:sp>
        <p:nvSpPr>
          <p:cNvPr id="792"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79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17EFE113-0C19-4BE7-B030-051D22B09352}" type="slidenum">
              <a:rPr b="0" lang="en-US" sz="1200" spc="-1" strike="noStrike">
                <a:solidFill>
                  <a:srgbClr val="000000"/>
                </a:solidFill>
                <a:latin typeface="Arial"/>
                <a:ea typeface="Arial"/>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371"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3"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76"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377"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7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38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81"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8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85"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87"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88"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9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9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92"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93"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95"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96"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97"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98"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99"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00"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0"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2"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4"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415"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7"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19"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20"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421"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23"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42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25"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2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2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29"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31"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32"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3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3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36"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37"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9"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1"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2"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3"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4"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39"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40"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41"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42"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43"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44"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0"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2"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4"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55"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9"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60"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3"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1"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9"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81"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82"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3"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5"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7"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98"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03"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04"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6"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07"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08"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1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4"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15"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1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0"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2"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3"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4"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5"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6"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7"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8"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0"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2"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43"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5"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48"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49"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5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53"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56"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57"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9"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0"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4"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5"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7"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8"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9"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70"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71"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72"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1"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3"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5"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86"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8"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91"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92"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4"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9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96"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8"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99"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0"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2"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3"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5"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6"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7"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8"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0"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11"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12"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13"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14"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15"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5"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7"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30"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2"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35"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36"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8"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39"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40"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4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44"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6"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47"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9"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1"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2"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4"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5"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6"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7"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8"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9"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69"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1"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3"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74"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6"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8"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79"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80"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2"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8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84"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87"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88"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0"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91"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9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95"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96"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8"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99"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00"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01"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02"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03"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5"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7"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320"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2"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25"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326"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8"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329"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30"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3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34"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6"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37"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9"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1"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2"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4"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5"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6"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7"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8"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9"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6"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68"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Shape 15" descr="Pearson Logo"/>
          <p:cNvPicPr/>
          <p:nvPr/>
        </p:nvPicPr>
        <p:blipFill>
          <a:blip r:embed="rId2"/>
          <a:stretch/>
        </p:blipFill>
        <p:spPr>
          <a:xfrm>
            <a:off x="443880" y="6429600"/>
            <a:ext cx="917640" cy="279720"/>
          </a:xfrm>
          <a:prstGeom prst="rect">
            <a:avLst/>
          </a:prstGeom>
          <a:ln>
            <a:noFill/>
          </a:ln>
        </p:spPr>
      </p:pic>
      <p:sp>
        <p:nvSpPr>
          <p:cNvPr id="1" name="PlaceHolder 1"/>
          <p:cNvSpPr>
            <a:spLocks noGrp="1"/>
          </p:cNvSpPr>
          <p:nvPr>
            <p:ph type="title"/>
          </p:nvPr>
        </p:nvSpPr>
        <p:spPr>
          <a:xfrm>
            <a:off x="457200" y="215280"/>
            <a:ext cx="8229240" cy="622440"/>
          </a:xfrm>
          <a:prstGeom prst="rect">
            <a:avLst/>
          </a:prstGeom>
        </p:spPr>
        <p:txBody>
          <a:bodyPr tIns="91440" bIns="91440">
            <a:noAutofit/>
          </a:bodyPr>
          <a:p>
            <a:r>
              <a:rPr b="0" lang="en-US" sz="3400" spc="-1" strike="noStrike">
                <a:solidFill>
                  <a:srgbClr val="000000"/>
                </a:solidFill>
                <a:latin typeface="Arial"/>
              </a:rPr>
              <a:t>Click to edit the title text format</a:t>
            </a:r>
            <a:endParaRPr b="0" lang="en-US" sz="3400" spc="-1" strike="noStrike">
              <a:solidFill>
                <a:srgbClr val="000000"/>
              </a:solidFill>
              <a:latin typeface="Arial"/>
            </a:endParaRPr>
          </a:p>
        </p:txBody>
      </p:sp>
      <p:sp>
        <p:nvSpPr>
          <p:cNvPr id="2" name="PlaceHolder 2"/>
          <p:cNvSpPr>
            <a:spLocks noGrp="1"/>
          </p:cNvSpPr>
          <p:nvPr>
            <p:ph type="body"/>
          </p:nvPr>
        </p:nvSpPr>
        <p:spPr>
          <a:xfrm>
            <a:off x="457200" y="816480"/>
            <a:ext cx="8229240" cy="4784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3" name="PlaceHolder 3"/>
          <p:cNvSpPr>
            <a:spLocks noGrp="1"/>
          </p:cNvSpPr>
          <p:nvPr>
            <p:ph type="body"/>
          </p:nvPr>
        </p:nvSpPr>
        <p:spPr>
          <a:xfrm>
            <a:off x="5029200" y="1600200"/>
            <a:ext cx="3657240" cy="1599840"/>
          </a:xfrm>
          <a:prstGeom prst="rect">
            <a:avLst/>
          </a:prstGeom>
        </p:spPr>
        <p:txBody>
          <a:bodyPr tIns="91440" bIns="91440" anchor="b">
            <a:noAutofit/>
          </a:bodyPr>
          <a:p>
            <a:pPr marL="432000" indent="-324000">
              <a:spcBef>
                <a:spcPts val="1417"/>
              </a:spcBef>
              <a:buClr>
                <a:srgbClr val="000000"/>
              </a:buClr>
              <a:buSzPct val="45000"/>
              <a:buFont typeface="Wingdings" charset="2"/>
              <a:buChar char=""/>
            </a:pPr>
            <a:r>
              <a:rPr b="0" lang="en-US" sz="3000" spc="-1" strike="noStrike">
                <a:solidFill>
                  <a:srgbClr val="000000"/>
                </a:solidFill>
                <a:latin typeface="Arial"/>
              </a:rPr>
              <a:t>Click to edit the outline text format</a:t>
            </a:r>
            <a:endParaRPr b="0" lang="en-US" sz="3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000" spc="-1" strike="noStrike">
                <a:solidFill>
                  <a:srgbClr val="000000"/>
                </a:solidFill>
                <a:latin typeface="Arial"/>
              </a:rPr>
              <a:t>Second Outline Level</a:t>
            </a:r>
            <a:endParaRPr b="0" lang="en-US" sz="3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000" spc="-1" strike="noStrike">
                <a:solidFill>
                  <a:srgbClr val="000000"/>
                </a:solidFill>
                <a:latin typeface="Arial"/>
              </a:rPr>
              <a:t>Third Outline Level</a:t>
            </a:r>
            <a:endParaRPr b="0" lang="en-US" sz="3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000" spc="-1" strike="noStrike">
                <a:solidFill>
                  <a:srgbClr val="000000"/>
                </a:solidFill>
                <a:latin typeface="Arial"/>
              </a:rPr>
              <a:t>Fourth Outline Level</a:t>
            </a:r>
            <a:endParaRPr b="0" lang="en-US" sz="3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000" spc="-1" strike="noStrike">
                <a:solidFill>
                  <a:srgbClr val="000000"/>
                </a:solidFill>
                <a:latin typeface="Arial"/>
              </a:rPr>
              <a:t>Fifth Outline Level</a:t>
            </a:r>
            <a:endParaRPr b="0" lang="en-US" sz="3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000" spc="-1" strike="noStrike">
                <a:solidFill>
                  <a:srgbClr val="000000"/>
                </a:solidFill>
                <a:latin typeface="Arial"/>
              </a:rPr>
              <a:t>Sixth Outline Level</a:t>
            </a:r>
            <a:endParaRPr b="0" lang="en-US" sz="3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000" spc="-1" strike="noStrike">
                <a:solidFill>
                  <a:srgbClr val="000000"/>
                </a:solidFill>
                <a:latin typeface="Arial"/>
              </a:rPr>
              <a:t>Seventh Outline Level</a:t>
            </a:r>
            <a:endParaRPr b="0" lang="en-US" sz="3000" spc="-1" strike="noStrike">
              <a:solidFill>
                <a:srgbClr val="000000"/>
              </a:solidFill>
              <a:latin typeface="Arial"/>
            </a:endParaRPr>
          </a:p>
        </p:txBody>
      </p:sp>
      <p:sp>
        <p:nvSpPr>
          <p:cNvPr id="4" name="PlaceHolder 4"/>
          <p:cNvSpPr>
            <a:spLocks noGrp="1"/>
          </p:cNvSpPr>
          <p:nvPr>
            <p:ph type="body"/>
          </p:nvPr>
        </p:nvSpPr>
        <p:spPr>
          <a:xfrm>
            <a:off x="5029200" y="3200400"/>
            <a:ext cx="3657240" cy="29253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Arial"/>
              </a:rPr>
              <a:t>Click to edit the outline text format</a:t>
            </a:r>
            <a:endParaRPr b="0" lang="en-US" sz="2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200" spc="-1" strike="noStrike">
                <a:solidFill>
                  <a:srgbClr val="000000"/>
                </a:solidFill>
                <a:latin typeface="Arial"/>
              </a:rPr>
              <a:t>Second Outline Level</a:t>
            </a:r>
            <a:endParaRPr b="0" lang="en-US" sz="2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200" spc="-1" strike="noStrike">
                <a:solidFill>
                  <a:srgbClr val="000000"/>
                </a:solidFill>
                <a:latin typeface="Arial"/>
              </a:rPr>
              <a:t>Third Outline Level</a:t>
            </a:r>
            <a:endParaRPr b="0" lang="en-US" sz="2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200" spc="-1" strike="noStrike">
                <a:solidFill>
                  <a:srgbClr val="000000"/>
                </a:solidFill>
                <a:latin typeface="Arial"/>
              </a:rPr>
              <a:t>Fourth Outline Level</a:t>
            </a:r>
            <a:endParaRPr b="0" lang="en-US" sz="2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
        <p:nvSpPr>
          <p:cNvPr id="5" name="PlaceHolder 5"/>
          <p:cNvSpPr>
            <a:spLocks noGrp="1"/>
          </p:cNvSpPr>
          <p:nvPr>
            <p:ph type="ftr"/>
          </p:nvPr>
        </p:nvSpPr>
        <p:spPr>
          <a:xfrm>
            <a:off x="93960" y="6165360"/>
            <a:ext cx="8595000" cy="235080"/>
          </a:xfrm>
          <a:prstGeom prst="rect">
            <a:avLst/>
          </a:prstGeom>
        </p:spPr>
        <p:txBody>
          <a:bodyPr tIns="91440" bIns="91440" anchor="b">
            <a:noAutofit/>
          </a:bodyPr>
          <a:p>
            <a:endParaRPr b="0" lang="en-US" sz="2400" spc="-1" strike="noStrike">
              <a:latin typeface="Times New Roman"/>
            </a:endParaRPr>
          </a:p>
        </p:txBody>
      </p:sp>
      <p:sp>
        <p:nvSpPr>
          <p:cNvPr id="6" name="PlaceHolder 6"/>
          <p:cNvSpPr>
            <a:spLocks noGrp="1"/>
          </p:cNvSpPr>
          <p:nvPr>
            <p:ph type="dt"/>
          </p:nvPr>
        </p:nvSpPr>
        <p:spPr>
          <a:xfrm>
            <a:off x="6335640" y="113040"/>
            <a:ext cx="2133360" cy="182520"/>
          </a:xfrm>
          <a:prstGeom prst="rect">
            <a:avLst/>
          </a:prstGeom>
        </p:spPr>
        <p:txBody>
          <a:bodyPr tIns="91440" bIns="91440" anchor="ctr">
            <a:noAutofit/>
          </a:bodyPr>
          <a:p>
            <a:endParaRPr b="0" lang="en-US" sz="2400" spc="-1" strike="noStrike">
              <a:latin typeface="Times New Roman"/>
            </a:endParaRPr>
          </a:p>
        </p:txBody>
      </p:sp>
      <p:sp>
        <p:nvSpPr>
          <p:cNvPr id="7" name="PlaceHolder 7"/>
          <p:cNvSpPr>
            <a:spLocks noGrp="1"/>
          </p:cNvSpPr>
          <p:nvPr>
            <p:ph type="sldNum"/>
          </p:nvPr>
        </p:nvSpPr>
        <p:spPr>
          <a:xfrm>
            <a:off x="8469360" y="113040"/>
            <a:ext cx="551520" cy="182520"/>
          </a:xfrm>
          <a:prstGeom prst="rect">
            <a:avLst/>
          </a:prstGeom>
        </p:spPr>
        <p:txBody>
          <a:bodyPr anchor="ctr">
            <a:noAutofit/>
          </a:bodyPr>
          <a:p>
            <a:pPr algn="r">
              <a:lnSpc>
                <a:spcPct val="100000"/>
              </a:lnSpc>
            </a:pPr>
            <a:fld id="{6466E878-CD1A-43A5-B4A8-2D9CF0F027B9}" type="slidenum">
              <a:rPr b="0" lang="en-US" sz="900" spc="-1" strike="noStrike">
                <a:solidFill>
                  <a:srgbClr val="ffffff"/>
                </a:solidFill>
                <a:latin typeface="Arial"/>
                <a:ea typeface="Arial"/>
              </a:rPr>
              <a:t>&lt;number&gt;</a:t>
            </a:fld>
            <a:endParaRPr b="0" lang="en-US" sz="900" spc="-1" strike="noStrike">
              <a:latin typeface="Times New Roman"/>
            </a:endParaRPr>
          </a:p>
        </p:txBody>
      </p:sp>
      <p:sp>
        <p:nvSpPr>
          <p:cNvPr id="8" name="PlaceHolder 8"/>
          <p:cNvSpPr>
            <a:spLocks noGrp="1"/>
          </p:cNvSpPr>
          <p:nvPr>
            <p:ph type="body"/>
          </p:nvPr>
        </p:nvSpPr>
        <p:spPr>
          <a:xfrm>
            <a:off x="474840" y="1500480"/>
            <a:ext cx="8229240" cy="2048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1" name="Shape 15" descr="Pearson Logo"/>
          <p:cNvPicPr/>
          <p:nvPr/>
        </p:nvPicPr>
        <p:blipFill>
          <a:blip r:embed="rId2"/>
          <a:stretch/>
        </p:blipFill>
        <p:spPr>
          <a:xfrm>
            <a:off x="443880" y="6429600"/>
            <a:ext cx="917640" cy="279720"/>
          </a:xfrm>
          <a:prstGeom prst="rect">
            <a:avLst/>
          </a:prstGeom>
          <a:ln>
            <a:noFill/>
          </a:ln>
        </p:spPr>
      </p:pic>
      <p:sp>
        <p:nvSpPr>
          <p:cNvPr id="402" name="CustomShape 1"/>
          <p:cNvSpPr/>
          <p:nvPr/>
        </p:nvSpPr>
        <p:spPr>
          <a:xfrm>
            <a:off x="2670120" y="6449760"/>
            <a:ext cx="6089400" cy="23076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ea typeface="Verdana"/>
              </a:rPr>
              <a:t>Copyright © 2017, 2013, 2010 Pearson Education, Inc. All Rights Reserved</a:t>
            </a:r>
            <a:endParaRPr b="0" lang="en-US" sz="1200" spc="-1" strike="noStrike">
              <a:latin typeface="Arial"/>
            </a:endParaRPr>
          </a:p>
        </p:txBody>
      </p:sp>
      <p:sp>
        <p:nvSpPr>
          <p:cNvPr id="403" name="CustomShape 2"/>
          <p:cNvSpPr/>
          <p:nvPr/>
        </p:nvSpPr>
        <p:spPr>
          <a:xfrm>
            <a:off x="0" y="0"/>
            <a:ext cx="9143640" cy="3885840"/>
          </a:xfrm>
          <a:prstGeom prst="rect">
            <a:avLst/>
          </a:prstGeom>
          <a:solidFill>
            <a:srgbClr val="007fa3"/>
          </a:solidFill>
          <a:ln w="25560">
            <a:solidFill>
              <a:srgbClr val="007fa3"/>
            </a:solidFill>
            <a:round/>
          </a:ln>
        </p:spPr>
        <p:style>
          <a:lnRef idx="0"/>
          <a:fillRef idx="0"/>
          <a:effectRef idx="0"/>
          <a:fontRef idx="minor"/>
        </p:style>
      </p:sp>
      <p:sp>
        <p:nvSpPr>
          <p:cNvPr id="404" name="PlaceHolder 3"/>
          <p:cNvSpPr>
            <a:spLocks noGrp="1"/>
          </p:cNvSpPr>
          <p:nvPr>
            <p:ph type="title"/>
          </p:nvPr>
        </p:nvSpPr>
        <p:spPr>
          <a:xfrm>
            <a:off x="685800" y="762120"/>
            <a:ext cx="7772040" cy="2838240"/>
          </a:xfrm>
          <a:prstGeom prst="rect">
            <a:avLst/>
          </a:prstGeom>
        </p:spPr>
        <p:txBody>
          <a:bodyPr tIns="91440" bIns="91440" anchor="b">
            <a:noAutofit/>
          </a:bodyPr>
          <a:p>
            <a:r>
              <a:rPr b="0" lang="en-US" sz="3600" spc="-1" strike="noStrike">
                <a:solidFill>
                  <a:srgbClr val="000000"/>
                </a:solidFill>
                <a:latin typeface="Arial"/>
              </a:rPr>
              <a:t>Click to edit the title text format</a:t>
            </a:r>
            <a:endParaRPr b="0" lang="en-US" sz="3600" spc="-1" strike="noStrike">
              <a:solidFill>
                <a:srgbClr val="000000"/>
              </a:solidFill>
              <a:latin typeface="Arial"/>
            </a:endParaRPr>
          </a:p>
        </p:txBody>
      </p:sp>
      <p:sp>
        <p:nvSpPr>
          <p:cNvPr id="405" name="PlaceHolder 4"/>
          <p:cNvSpPr>
            <a:spLocks noGrp="1"/>
          </p:cNvSpPr>
          <p:nvPr>
            <p:ph type="ftr"/>
          </p:nvPr>
        </p:nvSpPr>
        <p:spPr>
          <a:xfrm>
            <a:off x="93960" y="6172200"/>
            <a:ext cx="8595000" cy="235080"/>
          </a:xfrm>
          <a:prstGeom prst="rect">
            <a:avLst/>
          </a:prstGeom>
        </p:spPr>
        <p:txBody>
          <a:bodyPr tIns="91440" bIns="91440" anchor="b">
            <a:noAutofit/>
          </a:bodyPr>
          <a:p>
            <a:endParaRPr b="0" lang="en-US" sz="2400" spc="-1" strike="noStrike">
              <a:latin typeface="Times New Roman"/>
            </a:endParaRPr>
          </a:p>
        </p:txBody>
      </p:sp>
      <p:sp>
        <p:nvSpPr>
          <p:cNvPr id="406" name="PlaceHolder 5"/>
          <p:cNvSpPr>
            <a:spLocks noGrp="1"/>
          </p:cNvSpPr>
          <p:nvPr>
            <p:ph type="dt"/>
          </p:nvPr>
        </p:nvSpPr>
        <p:spPr>
          <a:xfrm>
            <a:off x="6335640" y="113040"/>
            <a:ext cx="2133360" cy="182520"/>
          </a:xfrm>
          <a:prstGeom prst="rect">
            <a:avLst/>
          </a:prstGeom>
        </p:spPr>
        <p:txBody>
          <a:bodyPr tIns="91440" bIns="91440" anchor="ctr">
            <a:noAutofit/>
          </a:bodyPr>
          <a:p>
            <a:endParaRPr b="0" lang="en-US" sz="2400" spc="-1" strike="noStrike">
              <a:latin typeface="Times New Roman"/>
            </a:endParaRPr>
          </a:p>
        </p:txBody>
      </p:sp>
      <p:sp>
        <p:nvSpPr>
          <p:cNvPr id="407" name="PlaceHolder 6"/>
          <p:cNvSpPr>
            <a:spLocks noGrp="1"/>
          </p:cNvSpPr>
          <p:nvPr>
            <p:ph type="sldNum"/>
          </p:nvPr>
        </p:nvSpPr>
        <p:spPr>
          <a:xfrm>
            <a:off x="8469360" y="113040"/>
            <a:ext cx="551520" cy="182520"/>
          </a:xfrm>
          <a:prstGeom prst="rect">
            <a:avLst/>
          </a:prstGeom>
        </p:spPr>
        <p:txBody>
          <a:bodyPr anchor="ctr">
            <a:noAutofit/>
          </a:bodyPr>
          <a:p>
            <a:pPr algn="r">
              <a:lnSpc>
                <a:spcPct val="100000"/>
              </a:lnSpc>
            </a:pPr>
            <a:fld id="{3FEF69D6-AE37-4B0B-B2AA-3C614D8D1438}" type="slidenum">
              <a:rPr b="0" lang="en-US" sz="900" spc="-1" strike="noStrike">
                <a:solidFill>
                  <a:srgbClr val="ffffff"/>
                </a:solidFill>
                <a:latin typeface="Arial"/>
                <a:ea typeface="Arial"/>
              </a:rPr>
              <a:t>&lt;number&gt;</a:t>
            </a:fld>
            <a:endParaRPr b="0" lang="en-US" sz="900" spc="-1" strike="noStrike">
              <a:latin typeface="Times New Roman"/>
            </a:endParaRPr>
          </a:p>
        </p:txBody>
      </p:sp>
      <p:sp>
        <p:nvSpPr>
          <p:cNvPr id="408" name="PlaceHolder 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5" name="Shape 15" descr="Pearson Logo"/>
          <p:cNvPicPr/>
          <p:nvPr/>
        </p:nvPicPr>
        <p:blipFill>
          <a:blip r:embed="rId2"/>
          <a:stretch/>
        </p:blipFill>
        <p:spPr>
          <a:xfrm>
            <a:off x="443880" y="6429600"/>
            <a:ext cx="917640" cy="279720"/>
          </a:xfrm>
          <a:prstGeom prst="rect">
            <a:avLst/>
          </a:prstGeom>
          <a:ln>
            <a:noFill/>
          </a:ln>
        </p:spPr>
      </p:pic>
      <p:sp>
        <p:nvSpPr>
          <p:cNvPr id="46" name="CustomShape 1"/>
          <p:cNvSpPr/>
          <p:nvPr/>
        </p:nvSpPr>
        <p:spPr>
          <a:xfrm>
            <a:off x="2670120" y="6449760"/>
            <a:ext cx="6089400" cy="23076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ea typeface="Verdana"/>
              </a:rPr>
              <a:t>Copyright © 2017, 2013, 2010 Pearson Education, Inc. All Rights Reserved</a:t>
            </a:r>
            <a:endParaRPr b="0" lang="en-US" sz="1200" spc="-1" strike="noStrike">
              <a:latin typeface="Arial"/>
            </a:endParaRPr>
          </a:p>
        </p:txBody>
      </p:sp>
      <p:sp>
        <p:nvSpPr>
          <p:cNvPr id="47" name="PlaceHolder 2"/>
          <p:cNvSpPr>
            <a:spLocks noGrp="1"/>
          </p:cNvSpPr>
          <p:nvPr>
            <p:ph type="title"/>
          </p:nvPr>
        </p:nvSpPr>
        <p:spPr>
          <a:xfrm>
            <a:off x="457200" y="215280"/>
            <a:ext cx="8229240" cy="1096920"/>
          </a:xfrm>
          <a:prstGeom prst="rect">
            <a:avLst/>
          </a:prstGeom>
        </p:spPr>
        <p:txBody>
          <a:bodyPr tIns="91440" bIns="91440" anchor="b">
            <a:noAutofit/>
          </a:bodyPr>
          <a:p>
            <a:r>
              <a:rPr b="0" lang="en-US" sz="3400" spc="-1" strike="noStrike">
                <a:solidFill>
                  <a:srgbClr val="000000"/>
                </a:solidFill>
                <a:latin typeface="Arial"/>
              </a:rPr>
              <a:t>Click to edit the title text format</a:t>
            </a:r>
            <a:endParaRPr b="0" lang="en-US" sz="3400" spc="-1" strike="noStrike">
              <a:solidFill>
                <a:srgbClr val="000000"/>
              </a:solidFill>
              <a:latin typeface="Arial"/>
            </a:endParaRPr>
          </a:p>
        </p:txBody>
      </p:sp>
      <p:sp>
        <p:nvSpPr>
          <p:cNvPr id="48" name="PlaceHolder 3"/>
          <p:cNvSpPr>
            <a:spLocks noGrp="1"/>
          </p:cNvSpPr>
          <p:nvPr>
            <p:ph type="body"/>
          </p:nvPr>
        </p:nvSpPr>
        <p:spPr>
          <a:xfrm>
            <a:off x="457200" y="1600200"/>
            <a:ext cx="8229240" cy="4525560"/>
          </a:xfrm>
          <a:prstGeom prst="rect">
            <a:avLst/>
          </a:prstGeom>
        </p:spPr>
        <p:txBody>
          <a:bodyPr tIns="91440" bIns="91440">
            <a:noAutofit/>
          </a:bodyPr>
          <a:p>
            <a:pPr>
              <a:lnSpc>
                <a:spcPct val="100000"/>
              </a:lnSpc>
              <a:spcBef>
                <a:spcPts val="1500"/>
              </a:spcBef>
            </a:pPr>
            <a:endParaRPr b="0" lang="en-US" sz="1600" spc="-1" strike="noStrike">
              <a:solidFill>
                <a:srgbClr val="000000"/>
              </a:solidFill>
              <a:latin typeface="Arial"/>
            </a:endParaRPr>
          </a:p>
          <a:p>
            <a:endParaRPr b="0" lang="en-US" sz="1400" spc="-1" strike="noStrike">
              <a:solidFill>
                <a:srgbClr val="000000"/>
              </a:solidFill>
              <a:latin typeface="Arial"/>
            </a:endParaRPr>
          </a:p>
          <a:p>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5" name="Shape 15" descr="Pearson Logo"/>
          <p:cNvPicPr/>
          <p:nvPr/>
        </p:nvPicPr>
        <p:blipFill>
          <a:blip r:embed="rId2"/>
          <a:stretch/>
        </p:blipFill>
        <p:spPr>
          <a:xfrm>
            <a:off x="443880" y="6429600"/>
            <a:ext cx="917640" cy="279720"/>
          </a:xfrm>
          <a:prstGeom prst="rect">
            <a:avLst/>
          </a:prstGeom>
          <a:ln>
            <a:noFill/>
          </a:ln>
        </p:spPr>
      </p:pic>
      <p:sp>
        <p:nvSpPr>
          <p:cNvPr id="86" name="CustomShape 1"/>
          <p:cNvSpPr/>
          <p:nvPr/>
        </p:nvSpPr>
        <p:spPr>
          <a:xfrm>
            <a:off x="2670120" y="6449760"/>
            <a:ext cx="6089400" cy="23076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ea typeface="Verdana"/>
              </a:rPr>
              <a:t>Copyright © 2017, 2013, 2010 Pearson Education, Inc. All Rights Reserved</a:t>
            </a:r>
            <a:endParaRPr b="0" lang="en-US" sz="1200" spc="-1" strike="noStrike">
              <a:latin typeface="Arial"/>
            </a:endParaRPr>
          </a:p>
        </p:txBody>
      </p:sp>
      <p:sp>
        <p:nvSpPr>
          <p:cNvPr id="87" name="PlaceHolder 2"/>
          <p:cNvSpPr>
            <a:spLocks noGrp="1"/>
          </p:cNvSpPr>
          <p:nvPr>
            <p:ph type="title"/>
          </p:nvPr>
        </p:nvSpPr>
        <p:spPr>
          <a:xfrm>
            <a:off x="457200" y="215280"/>
            <a:ext cx="8229240" cy="1096920"/>
          </a:xfrm>
          <a:prstGeom prst="rect">
            <a:avLst/>
          </a:prstGeom>
        </p:spPr>
        <p:txBody>
          <a:bodyPr tIns="91440" bIns="91440" anchor="b">
            <a:noAutofit/>
          </a:bodyPr>
          <a:p>
            <a:pPr>
              <a:lnSpc>
                <a:spcPct val="100000"/>
              </a:lnSpc>
            </a:pPr>
            <a:r>
              <a:rPr b="1" lang="en-US" sz="3400" spc="-1" strike="noStrike">
                <a:solidFill>
                  <a:srgbClr val="3399b5"/>
                </a:solidFill>
                <a:latin typeface="Times New Roman"/>
                <a:ea typeface="Times New Roman"/>
              </a:rPr>
              <a:t>Click to edit Master title style</a:t>
            </a:r>
            <a:endParaRPr b="0" lang="en-US" sz="3400" spc="-1" strike="noStrike">
              <a:solidFill>
                <a:srgbClr val="000000"/>
              </a:solidFill>
              <a:latin typeface="Arial"/>
            </a:endParaRPr>
          </a:p>
        </p:txBody>
      </p:sp>
      <p:sp>
        <p:nvSpPr>
          <p:cNvPr id="88" name="PlaceHolder 3"/>
          <p:cNvSpPr>
            <a:spLocks noGrp="1"/>
          </p:cNvSpPr>
          <p:nvPr>
            <p:ph type="body"/>
          </p:nvPr>
        </p:nvSpPr>
        <p:spPr>
          <a:xfrm>
            <a:off x="457200" y="1600200"/>
            <a:ext cx="8229240" cy="4525560"/>
          </a:xfrm>
          <a:prstGeom prst="rect">
            <a:avLst/>
          </a:prstGeom>
        </p:spPr>
        <p:txBody>
          <a:bodyPr tIns="91440" bIns="91440">
            <a:noAutofit/>
          </a:bodyPr>
          <a:p>
            <a:pPr marL="118800" indent="-118440">
              <a:lnSpc>
                <a:spcPct val="100000"/>
              </a:lnSpc>
              <a:spcBef>
                <a:spcPts val="1500"/>
              </a:spcBef>
              <a:buClr>
                <a:srgbClr val="007fa3"/>
              </a:buClr>
              <a:buSzPct val="25000"/>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569880" indent="-28548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89" name="PlaceHolder 4"/>
          <p:cNvSpPr>
            <a:spLocks noGrp="1"/>
          </p:cNvSpPr>
          <p:nvPr>
            <p:ph type="ftr"/>
          </p:nvPr>
        </p:nvSpPr>
        <p:spPr>
          <a:xfrm>
            <a:off x="93960" y="6172200"/>
            <a:ext cx="8595000" cy="235080"/>
          </a:xfrm>
          <a:prstGeom prst="rect">
            <a:avLst/>
          </a:prstGeom>
        </p:spPr>
        <p:txBody>
          <a:bodyPr tIns="91440" bIns="91440" anchor="b">
            <a:noAutofit/>
          </a:bodyPr>
          <a:p>
            <a:endParaRPr b="0" lang="en-US" sz="2400" spc="-1" strike="noStrike">
              <a:latin typeface="Times New Roman"/>
            </a:endParaRPr>
          </a:p>
        </p:txBody>
      </p:sp>
      <p:sp>
        <p:nvSpPr>
          <p:cNvPr id="90" name="PlaceHolder 5"/>
          <p:cNvSpPr>
            <a:spLocks noGrp="1"/>
          </p:cNvSpPr>
          <p:nvPr>
            <p:ph type="dt"/>
          </p:nvPr>
        </p:nvSpPr>
        <p:spPr>
          <a:xfrm>
            <a:off x="6335640" y="113040"/>
            <a:ext cx="2133360" cy="182520"/>
          </a:xfrm>
          <a:prstGeom prst="rect">
            <a:avLst/>
          </a:prstGeom>
        </p:spPr>
        <p:txBody>
          <a:bodyPr tIns="91440" bIns="91440" anchor="ctr">
            <a:noAutofit/>
          </a:bodyPr>
          <a:p>
            <a:pPr algn="r">
              <a:lnSpc>
                <a:spcPct val="100000"/>
              </a:lnSpc>
            </a:pPr>
            <a:fld id="{D0D0FBB6-EFB6-4D20-A918-67E4D94E1964}" type="datetime">
              <a:rPr b="0" lang="en-US" sz="900" spc="-1" strike="noStrike">
                <a:solidFill>
                  <a:srgbClr val="ffffff"/>
                </a:solidFill>
                <a:latin typeface="Arial"/>
                <a:ea typeface="Arial"/>
              </a:rPr>
              <a:t>12/31/19</a:t>
            </a:fld>
            <a:endParaRPr b="0" lang="en-US" sz="900" spc="-1" strike="noStrike">
              <a:latin typeface="Times New Roman"/>
            </a:endParaRPr>
          </a:p>
        </p:txBody>
      </p:sp>
      <p:sp>
        <p:nvSpPr>
          <p:cNvPr id="91" name="PlaceHolder 6"/>
          <p:cNvSpPr>
            <a:spLocks noGrp="1"/>
          </p:cNvSpPr>
          <p:nvPr>
            <p:ph type="sldNum"/>
          </p:nvPr>
        </p:nvSpPr>
        <p:spPr>
          <a:xfrm>
            <a:off x="8469360" y="113040"/>
            <a:ext cx="551520" cy="182520"/>
          </a:xfrm>
          <a:prstGeom prst="rect">
            <a:avLst/>
          </a:prstGeom>
        </p:spPr>
        <p:txBody>
          <a:bodyPr anchor="ctr">
            <a:noAutofit/>
          </a:bodyPr>
          <a:p>
            <a:pPr>
              <a:lnSpc>
                <a:spcPct val="100000"/>
              </a:lnSpc>
            </a:pPr>
            <a:fld id="{55A8354B-E331-47C6-8447-A0CE50021404}" type="slidenum">
              <a:rPr b="0" lang="en-US" sz="1400" spc="-1" strike="noStrike">
                <a:solidFill>
                  <a:srgbClr val="000000"/>
                </a:solidFill>
                <a:latin typeface="Arial"/>
                <a:ea typeface="Arial"/>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8" name="Shape 15" descr="Pearson Logo"/>
          <p:cNvPicPr/>
          <p:nvPr/>
        </p:nvPicPr>
        <p:blipFill>
          <a:blip r:embed="rId2"/>
          <a:stretch/>
        </p:blipFill>
        <p:spPr>
          <a:xfrm>
            <a:off x="443880" y="6429600"/>
            <a:ext cx="917640" cy="279720"/>
          </a:xfrm>
          <a:prstGeom prst="rect">
            <a:avLst/>
          </a:prstGeom>
          <a:ln>
            <a:noFill/>
          </a:ln>
        </p:spPr>
      </p:pic>
      <p:sp>
        <p:nvSpPr>
          <p:cNvPr id="129" name="CustomShape 1"/>
          <p:cNvSpPr/>
          <p:nvPr/>
        </p:nvSpPr>
        <p:spPr>
          <a:xfrm>
            <a:off x="2670120" y="6449760"/>
            <a:ext cx="6089400" cy="23076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ea typeface="Verdana"/>
              </a:rPr>
              <a:t>Copyright © 2017, 2013, 2010 Pearson Education, Inc. All Rights Reserved</a:t>
            </a:r>
            <a:endParaRPr b="0" lang="en-US" sz="1200" spc="-1" strike="noStrike">
              <a:latin typeface="Arial"/>
            </a:endParaRPr>
          </a:p>
        </p:txBody>
      </p:sp>
      <p:sp>
        <p:nvSpPr>
          <p:cNvPr id="130" name="PlaceHolder 2"/>
          <p:cNvSpPr>
            <a:spLocks noGrp="1"/>
          </p:cNvSpPr>
          <p:nvPr>
            <p:ph type="title"/>
          </p:nvPr>
        </p:nvSpPr>
        <p:spPr>
          <a:xfrm>
            <a:off x="457200" y="215280"/>
            <a:ext cx="8229240" cy="1096920"/>
          </a:xfrm>
          <a:prstGeom prst="rect">
            <a:avLst/>
          </a:prstGeom>
        </p:spPr>
        <p:txBody>
          <a:bodyPr tIns="91440" bIns="91440" anchor="b">
            <a:noAutofit/>
          </a:bodyPr>
          <a:p>
            <a:pPr>
              <a:lnSpc>
                <a:spcPct val="100000"/>
              </a:lnSpc>
            </a:pPr>
            <a:r>
              <a:rPr b="1" lang="en-US" sz="3400" spc="-1" strike="noStrike">
                <a:solidFill>
                  <a:srgbClr val="007fa3"/>
                </a:solidFill>
                <a:latin typeface="Times New Roman"/>
                <a:ea typeface="Times New Roman"/>
              </a:rPr>
              <a:t>Click to edit Master title style</a:t>
            </a:r>
            <a:endParaRPr b="0" lang="en-US" sz="3400" spc="-1" strike="noStrike">
              <a:solidFill>
                <a:srgbClr val="000000"/>
              </a:solidFill>
              <a:latin typeface="Arial"/>
            </a:endParaRPr>
          </a:p>
        </p:txBody>
      </p:sp>
      <p:sp>
        <p:nvSpPr>
          <p:cNvPr id="131" name="PlaceHolder 3"/>
          <p:cNvSpPr>
            <a:spLocks noGrp="1"/>
          </p:cNvSpPr>
          <p:nvPr>
            <p:ph type="body"/>
          </p:nvPr>
        </p:nvSpPr>
        <p:spPr>
          <a:xfrm>
            <a:off x="457200" y="1600200"/>
            <a:ext cx="8229240" cy="91908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132" name="PlaceHolder 4"/>
          <p:cNvSpPr>
            <a:spLocks noGrp="1"/>
          </p:cNvSpPr>
          <p:nvPr>
            <p:ph type="ftr"/>
          </p:nvPr>
        </p:nvSpPr>
        <p:spPr>
          <a:xfrm>
            <a:off x="93960" y="6172200"/>
            <a:ext cx="8595000" cy="235080"/>
          </a:xfrm>
          <a:prstGeom prst="rect">
            <a:avLst/>
          </a:prstGeom>
        </p:spPr>
        <p:txBody>
          <a:bodyPr tIns="91440" bIns="91440" anchor="b">
            <a:noAutofit/>
          </a:bodyPr>
          <a:p>
            <a:endParaRPr b="0" lang="en-US" sz="2400" spc="-1" strike="noStrike">
              <a:latin typeface="Times New Roman"/>
            </a:endParaRPr>
          </a:p>
        </p:txBody>
      </p:sp>
      <p:sp>
        <p:nvSpPr>
          <p:cNvPr id="133" name="PlaceHolder 5"/>
          <p:cNvSpPr>
            <a:spLocks noGrp="1"/>
          </p:cNvSpPr>
          <p:nvPr>
            <p:ph type="dt"/>
          </p:nvPr>
        </p:nvSpPr>
        <p:spPr>
          <a:xfrm>
            <a:off x="6335640" y="113040"/>
            <a:ext cx="2133360" cy="182520"/>
          </a:xfrm>
          <a:prstGeom prst="rect">
            <a:avLst/>
          </a:prstGeom>
        </p:spPr>
        <p:txBody>
          <a:bodyPr tIns="91440" bIns="91440" anchor="ctr">
            <a:noAutofit/>
          </a:bodyPr>
          <a:p>
            <a:pPr algn="r">
              <a:lnSpc>
                <a:spcPct val="100000"/>
              </a:lnSpc>
            </a:pPr>
            <a:fld id="{23DD5F97-0559-4FCE-A597-3722B91AB692}" type="datetime">
              <a:rPr b="0" lang="en-US" sz="900" spc="-1" strike="noStrike">
                <a:solidFill>
                  <a:srgbClr val="ffffff"/>
                </a:solidFill>
                <a:latin typeface="Arial"/>
                <a:ea typeface="Arial"/>
              </a:rPr>
              <a:t>12/31/19</a:t>
            </a:fld>
            <a:endParaRPr b="0" lang="en-US" sz="900" spc="-1" strike="noStrike">
              <a:latin typeface="Times New Roman"/>
            </a:endParaRPr>
          </a:p>
        </p:txBody>
      </p:sp>
      <p:sp>
        <p:nvSpPr>
          <p:cNvPr id="134" name="PlaceHolder 6"/>
          <p:cNvSpPr>
            <a:spLocks noGrp="1"/>
          </p:cNvSpPr>
          <p:nvPr>
            <p:ph type="sldNum"/>
          </p:nvPr>
        </p:nvSpPr>
        <p:spPr>
          <a:xfrm>
            <a:off x="8469360" y="113040"/>
            <a:ext cx="551520" cy="182520"/>
          </a:xfrm>
          <a:prstGeom prst="rect">
            <a:avLst/>
          </a:prstGeom>
        </p:spPr>
        <p:txBody>
          <a:bodyPr anchor="ctr">
            <a:noAutofit/>
          </a:bodyPr>
          <a:p>
            <a:pPr>
              <a:lnSpc>
                <a:spcPct val="100000"/>
              </a:lnSpc>
            </a:pPr>
            <a:fld id="{173B8A43-E4D8-423F-91EA-8AC5BFD44BC8}" type="slidenum">
              <a:rPr b="0" lang="en-US" sz="1400" spc="-1" strike="noStrike">
                <a:solidFill>
                  <a:srgbClr val="000000"/>
                </a:solidFill>
                <a:latin typeface="Arial"/>
                <a:ea typeface="Arial"/>
              </a:rPr>
              <a:t>1</a:t>
            </a:fld>
            <a:endParaRPr b="0" lang="en-US" sz="1400" spc="-1" strike="noStrike">
              <a:latin typeface="Times New Roman"/>
            </a:endParaRPr>
          </a:p>
        </p:txBody>
      </p:sp>
      <p:sp>
        <p:nvSpPr>
          <p:cNvPr id="135" name="PlaceHolder 7"/>
          <p:cNvSpPr>
            <a:spLocks noGrp="1"/>
          </p:cNvSpPr>
          <p:nvPr>
            <p:ph type="body"/>
          </p:nvPr>
        </p:nvSpPr>
        <p:spPr>
          <a:xfrm>
            <a:off x="473760" y="2806920"/>
            <a:ext cx="8229240" cy="91908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136" name="PlaceHolder 8"/>
          <p:cNvSpPr>
            <a:spLocks noGrp="1"/>
          </p:cNvSpPr>
          <p:nvPr>
            <p:ph type="body"/>
          </p:nvPr>
        </p:nvSpPr>
        <p:spPr>
          <a:xfrm>
            <a:off x="473760" y="4014000"/>
            <a:ext cx="8229240" cy="91908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3" name="Shape 15" descr="Pearson Logo"/>
          <p:cNvPicPr/>
          <p:nvPr/>
        </p:nvPicPr>
        <p:blipFill>
          <a:blip r:embed="rId2"/>
          <a:stretch/>
        </p:blipFill>
        <p:spPr>
          <a:xfrm>
            <a:off x="443880" y="6429600"/>
            <a:ext cx="917640" cy="279720"/>
          </a:xfrm>
          <a:prstGeom prst="rect">
            <a:avLst/>
          </a:prstGeom>
          <a:ln>
            <a:noFill/>
          </a:ln>
        </p:spPr>
      </p:pic>
      <p:sp>
        <p:nvSpPr>
          <p:cNvPr id="174" name="CustomShape 1"/>
          <p:cNvSpPr/>
          <p:nvPr/>
        </p:nvSpPr>
        <p:spPr>
          <a:xfrm>
            <a:off x="2670120" y="6449760"/>
            <a:ext cx="6089400" cy="23076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ea typeface="Verdana"/>
              </a:rPr>
              <a:t>Copyright © 2017, 2013, 2010 Pearson Education, Inc. All Rights Reserved</a:t>
            </a:r>
            <a:endParaRPr b="0" lang="en-US" sz="1200" spc="-1" strike="noStrike">
              <a:latin typeface="Arial"/>
            </a:endParaRPr>
          </a:p>
        </p:txBody>
      </p:sp>
      <p:sp>
        <p:nvSpPr>
          <p:cNvPr id="175" name="PlaceHolder 2"/>
          <p:cNvSpPr>
            <a:spLocks noGrp="1"/>
          </p:cNvSpPr>
          <p:nvPr>
            <p:ph type="title"/>
          </p:nvPr>
        </p:nvSpPr>
        <p:spPr>
          <a:xfrm>
            <a:off x="457200" y="228600"/>
            <a:ext cx="8229240" cy="1066320"/>
          </a:xfrm>
          <a:prstGeom prst="rect">
            <a:avLst/>
          </a:prstGeom>
        </p:spPr>
        <p:txBody>
          <a:bodyPr tIns="91440" bIns="91440">
            <a:noAutofit/>
          </a:bodyPr>
          <a:p>
            <a:r>
              <a:rPr b="0" lang="en-US" sz="3400" spc="-1" strike="noStrike">
                <a:solidFill>
                  <a:srgbClr val="000000"/>
                </a:solidFill>
                <a:latin typeface="Arial"/>
              </a:rPr>
              <a:t>Click to edit the title text format</a:t>
            </a:r>
            <a:endParaRPr b="0" lang="en-US" sz="3400" spc="-1" strike="noStrike">
              <a:solidFill>
                <a:srgbClr val="000000"/>
              </a:solidFill>
              <a:latin typeface="Arial"/>
            </a:endParaRPr>
          </a:p>
        </p:txBody>
      </p:sp>
      <p:sp>
        <p:nvSpPr>
          <p:cNvPr id="176" name="PlaceHolder 3"/>
          <p:cNvSpPr>
            <a:spLocks noGrp="1"/>
          </p:cNvSpPr>
          <p:nvPr>
            <p:ph type="body"/>
          </p:nvPr>
        </p:nvSpPr>
        <p:spPr>
          <a:xfrm>
            <a:off x="457200" y="5368320"/>
            <a:ext cx="8229240" cy="916560"/>
          </a:xfrm>
          <a:prstGeom prst="rect">
            <a:avLst/>
          </a:prstGeom>
        </p:spPr>
        <p:txBody>
          <a:bodyPr tIns="91440" bIns="91440" anchor="b">
            <a:noAutofit/>
          </a:bodyPr>
          <a:p>
            <a:pPr marL="432000" indent="-324000">
              <a:spcBef>
                <a:spcPts val="1417"/>
              </a:spcBef>
              <a:buClr>
                <a:srgbClr val="000000"/>
              </a:buClr>
              <a:buSzPct val="45000"/>
              <a:buFont typeface="Wingdings" charset="2"/>
              <a:buChar char=""/>
            </a:pPr>
            <a:r>
              <a:rPr b="0" lang="en-US" sz="800" spc="-1" strike="noStrike">
                <a:solidFill>
                  <a:srgbClr val="000000"/>
                </a:solidFill>
                <a:latin typeface="Arial"/>
              </a:rPr>
              <a:t>Click to edit the outline text format</a:t>
            </a:r>
            <a:endParaRPr b="0" lang="en-US" sz="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800" spc="-1" strike="noStrike">
                <a:solidFill>
                  <a:srgbClr val="000000"/>
                </a:solidFill>
                <a:latin typeface="Arial"/>
              </a:rPr>
              <a:t>Second Outline Level</a:t>
            </a:r>
            <a:endParaRPr b="0" lang="en-US" sz="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800" spc="-1" strike="noStrike">
                <a:solidFill>
                  <a:srgbClr val="000000"/>
                </a:solidFill>
                <a:latin typeface="Arial"/>
              </a:rPr>
              <a:t>Third Outline Level</a:t>
            </a:r>
            <a:endParaRPr b="0" lang="en-US" sz="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800" spc="-1" strike="noStrike">
                <a:solidFill>
                  <a:srgbClr val="000000"/>
                </a:solidFill>
                <a:latin typeface="Arial"/>
              </a:rPr>
              <a:t>Fourth Outline Level</a:t>
            </a:r>
            <a:endParaRPr b="0" lang="en-US" sz="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800" spc="-1" strike="noStrike">
                <a:solidFill>
                  <a:srgbClr val="000000"/>
                </a:solidFill>
                <a:latin typeface="Arial"/>
              </a:rPr>
              <a:t>Fifth Outline Level</a:t>
            </a:r>
            <a:endParaRPr b="0" lang="en-US" sz="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800" spc="-1" strike="noStrike">
                <a:solidFill>
                  <a:srgbClr val="000000"/>
                </a:solidFill>
                <a:latin typeface="Arial"/>
              </a:rPr>
              <a:t>Sixth Outline Level</a:t>
            </a:r>
            <a:endParaRPr b="0" lang="en-US" sz="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800" spc="-1" strike="noStrike">
                <a:solidFill>
                  <a:srgbClr val="000000"/>
                </a:solidFill>
                <a:latin typeface="Arial"/>
              </a:rPr>
              <a:t>Seventh Outline Level</a:t>
            </a:r>
            <a:endParaRPr b="0" lang="en-US" sz="800" spc="-1" strike="noStrike">
              <a:solidFill>
                <a:srgbClr val="000000"/>
              </a:solidFill>
              <a:latin typeface="Arial"/>
            </a:endParaRPr>
          </a:p>
        </p:txBody>
      </p:sp>
      <p:sp>
        <p:nvSpPr>
          <p:cNvPr id="177" name="PlaceHolder 4"/>
          <p:cNvSpPr>
            <a:spLocks noGrp="1"/>
          </p:cNvSpPr>
          <p:nvPr>
            <p:ph type="ftr"/>
          </p:nvPr>
        </p:nvSpPr>
        <p:spPr>
          <a:xfrm>
            <a:off x="93960" y="6172200"/>
            <a:ext cx="8595000" cy="235080"/>
          </a:xfrm>
          <a:prstGeom prst="rect">
            <a:avLst/>
          </a:prstGeom>
        </p:spPr>
        <p:txBody>
          <a:bodyPr tIns="91440" bIns="91440" anchor="b">
            <a:noAutofit/>
          </a:bodyPr>
          <a:p>
            <a:endParaRPr b="0" lang="en-US" sz="2400" spc="-1" strike="noStrike">
              <a:latin typeface="Times New Roman"/>
            </a:endParaRPr>
          </a:p>
        </p:txBody>
      </p:sp>
      <p:sp>
        <p:nvSpPr>
          <p:cNvPr id="178" name="PlaceHolder 5"/>
          <p:cNvSpPr>
            <a:spLocks noGrp="1"/>
          </p:cNvSpPr>
          <p:nvPr>
            <p:ph type="dt"/>
          </p:nvPr>
        </p:nvSpPr>
        <p:spPr>
          <a:xfrm>
            <a:off x="6335640" y="113040"/>
            <a:ext cx="2133360" cy="182520"/>
          </a:xfrm>
          <a:prstGeom prst="rect">
            <a:avLst/>
          </a:prstGeom>
        </p:spPr>
        <p:txBody>
          <a:bodyPr tIns="91440" bIns="91440" anchor="ctr">
            <a:noAutofit/>
          </a:bodyPr>
          <a:p>
            <a:endParaRPr b="0" lang="en-US" sz="2400" spc="-1" strike="noStrike">
              <a:latin typeface="Times New Roman"/>
            </a:endParaRPr>
          </a:p>
        </p:txBody>
      </p:sp>
      <p:sp>
        <p:nvSpPr>
          <p:cNvPr id="179" name="PlaceHolder 6"/>
          <p:cNvSpPr>
            <a:spLocks noGrp="1"/>
          </p:cNvSpPr>
          <p:nvPr>
            <p:ph type="sldNum"/>
          </p:nvPr>
        </p:nvSpPr>
        <p:spPr>
          <a:xfrm>
            <a:off x="8469360" y="113040"/>
            <a:ext cx="551520" cy="182520"/>
          </a:xfrm>
          <a:prstGeom prst="rect">
            <a:avLst/>
          </a:prstGeom>
        </p:spPr>
        <p:txBody>
          <a:bodyPr anchor="ctr">
            <a:noAutofit/>
          </a:bodyPr>
          <a:p>
            <a:pPr algn="r">
              <a:lnSpc>
                <a:spcPct val="100000"/>
              </a:lnSpc>
            </a:pPr>
            <a:fld id="{D6AC3970-BEE2-468A-ACA1-A7B472342389}" type="slidenum">
              <a:rPr b="0" lang="en-US" sz="900" spc="-1" strike="noStrike">
                <a:solidFill>
                  <a:srgbClr val="000000"/>
                </a:solidFill>
                <a:latin typeface="Arial"/>
                <a:ea typeface="Arial"/>
              </a:rPr>
              <a:t>1</a:t>
            </a:fld>
            <a:endParaRPr b="0" lang="en-U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6" name="Shape 15" descr="Pearson Logo"/>
          <p:cNvPicPr/>
          <p:nvPr/>
        </p:nvPicPr>
        <p:blipFill>
          <a:blip r:embed="rId2"/>
          <a:stretch/>
        </p:blipFill>
        <p:spPr>
          <a:xfrm>
            <a:off x="443880" y="6429600"/>
            <a:ext cx="917640" cy="279720"/>
          </a:xfrm>
          <a:prstGeom prst="rect">
            <a:avLst/>
          </a:prstGeom>
          <a:ln>
            <a:noFill/>
          </a:ln>
        </p:spPr>
      </p:pic>
      <p:sp>
        <p:nvSpPr>
          <p:cNvPr id="217" name="CustomShape 1"/>
          <p:cNvSpPr/>
          <p:nvPr/>
        </p:nvSpPr>
        <p:spPr>
          <a:xfrm>
            <a:off x="2670120" y="6449760"/>
            <a:ext cx="6089400" cy="23076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ea typeface="Verdana"/>
              </a:rPr>
              <a:t>Copyright © 2017, 2013, 2010 Pearson Education, Inc. All Rights Reserved</a:t>
            </a:r>
            <a:endParaRPr b="0" lang="en-US" sz="1200" spc="-1" strike="noStrike">
              <a:latin typeface="Arial"/>
            </a:endParaRPr>
          </a:p>
        </p:txBody>
      </p:sp>
      <p:sp>
        <p:nvSpPr>
          <p:cNvPr id="218" name="PlaceHolder 2"/>
          <p:cNvSpPr>
            <a:spLocks noGrp="1"/>
          </p:cNvSpPr>
          <p:nvPr>
            <p:ph type="title"/>
          </p:nvPr>
        </p:nvSpPr>
        <p:spPr>
          <a:xfrm>
            <a:off x="457200" y="215280"/>
            <a:ext cx="8229240" cy="1096920"/>
          </a:xfrm>
          <a:prstGeom prst="rect">
            <a:avLst/>
          </a:prstGeom>
        </p:spPr>
        <p:txBody>
          <a:bodyPr tIns="91440" bIns="91440" anchor="b">
            <a:noAutofit/>
          </a:bodyPr>
          <a:p>
            <a:pPr>
              <a:lnSpc>
                <a:spcPct val="100000"/>
              </a:lnSpc>
            </a:pPr>
            <a:r>
              <a:rPr b="1" lang="en-US" sz="3400" spc="-1" strike="noStrike">
                <a:solidFill>
                  <a:srgbClr val="007fa3"/>
                </a:solidFill>
                <a:latin typeface="Times New Roman"/>
                <a:ea typeface="Times New Roman"/>
              </a:rPr>
              <a:t>Click to edit Master title style</a:t>
            </a:r>
            <a:endParaRPr b="0" lang="en-US" sz="3400" spc="-1" strike="noStrike">
              <a:solidFill>
                <a:srgbClr val="000000"/>
              </a:solidFill>
              <a:latin typeface="Arial"/>
            </a:endParaRPr>
          </a:p>
        </p:txBody>
      </p:sp>
      <p:sp>
        <p:nvSpPr>
          <p:cNvPr id="219" name="PlaceHolder 3"/>
          <p:cNvSpPr>
            <a:spLocks noGrp="1"/>
          </p:cNvSpPr>
          <p:nvPr>
            <p:ph type="body"/>
          </p:nvPr>
        </p:nvSpPr>
        <p:spPr>
          <a:xfrm>
            <a:off x="457200" y="1600200"/>
            <a:ext cx="8229240" cy="175212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220" name="PlaceHolder 4"/>
          <p:cNvSpPr>
            <a:spLocks noGrp="1"/>
          </p:cNvSpPr>
          <p:nvPr>
            <p:ph type="ftr"/>
          </p:nvPr>
        </p:nvSpPr>
        <p:spPr>
          <a:xfrm>
            <a:off x="93960" y="6172200"/>
            <a:ext cx="8595000" cy="235080"/>
          </a:xfrm>
          <a:prstGeom prst="rect">
            <a:avLst/>
          </a:prstGeom>
        </p:spPr>
        <p:txBody>
          <a:bodyPr tIns="91440" bIns="91440" anchor="b">
            <a:noAutofit/>
          </a:bodyPr>
          <a:p>
            <a:endParaRPr b="0" lang="en-US" sz="2400" spc="-1" strike="noStrike">
              <a:latin typeface="Times New Roman"/>
            </a:endParaRPr>
          </a:p>
        </p:txBody>
      </p:sp>
      <p:sp>
        <p:nvSpPr>
          <p:cNvPr id="221" name="PlaceHolder 5"/>
          <p:cNvSpPr>
            <a:spLocks noGrp="1"/>
          </p:cNvSpPr>
          <p:nvPr>
            <p:ph type="dt"/>
          </p:nvPr>
        </p:nvSpPr>
        <p:spPr>
          <a:xfrm>
            <a:off x="6335640" y="113040"/>
            <a:ext cx="2133360" cy="182520"/>
          </a:xfrm>
          <a:prstGeom prst="rect">
            <a:avLst/>
          </a:prstGeom>
        </p:spPr>
        <p:txBody>
          <a:bodyPr tIns="91440" bIns="91440" anchor="ctr">
            <a:noAutofit/>
          </a:bodyPr>
          <a:p>
            <a:pPr algn="r">
              <a:lnSpc>
                <a:spcPct val="100000"/>
              </a:lnSpc>
            </a:pPr>
            <a:fld id="{828DBE06-18BE-43B4-A476-369F0333E51B}" type="datetime">
              <a:rPr b="0" lang="en-US" sz="900" spc="-1" strike="noStrike">
                <a:solidFill>
                  <a:srgbClr val="ffffff"/>
                </a:solidFill>
                <a:latin typeface="Arial"/>
                <a:ea typeface="Arial"/>
              </a:rPr>
              <a:t>12/31/19</a:t>
            </a:fld>
            <a:endParaRPr b="0" lang="en-US" sz="900" spc="-1" strike="noStrike">
              <a:latin typeface="Times New Roman"/>
            </a:endParaRPr>
          </a:p>
        </p:txBody>
      </p:sp>
      <p:sp>
        <p:nvSpPr>
          <p:cNvPr id="222" name="PlaceHolder 6"/>
          <p:cNvSpPr>
            <a:spLocks noGrp="1"/>
          </p:cNvSpPr>
          <p:nvPr>
            <p:ph type="sldNum"/>
          </p:nvPr>
        </p:nvSpPr>
        <p:spPr>
          <a:xfrm>
            <a:off x="8469360" y="113040"/>
            <a:ext cx="551520" cy="182520"/>
          </a:xfrm>
          <a:prstGeom prst="rect">
            <a:avLst/>
          </a:prstGeom>
        </p:spPr>
        <p:txBody>
          <a:bodyPr anchor="ctr">
            <a:noAutofit/>
          </a:bodyPr>
          <a:p>
            <a:pPr>
              <a:lnSpc>
                <a:spcPct val="100000"/>
              </a:lnSpc>
            </a:pPr>
            <a:fld id="{A7BF6867-9CDC-462A-AF8F-02C29AF4EB76}" type="slidenum">
              <a:rPr b="0" lang="en-US" sz="1400" spc="-1" strike="noStrike">
                <a:solidFill>
                  <a:srgbClr val="000000"/>
                </a:solidFill>
                <a:latin typeface="Arial"/>
                <a:ea typeface="Arial"/>
              </a:rPr>
              <a:t>1</a:t>
            </a:fld>
            <a:endParaRPr b="0" lang="en-US" sz="1400" spc="-1" strike="noStrike">
              <a:latin typeface="Times New Roman"/>
            </a:endParaRPr>
          </a:p>
        </p:txBody>
      </p:sp>
      <p:sp>
        <p:nvSpPr>
          <p:cNvPr id="223" name="PlaceHolder 7"/>
          <p:cNvSpPr>
            <a:spLocks noGrp="1"/>
          </p:cNvSpPr>
          <p:nvPr>
            <p:ph type="body"/>
          </p:nvPr>
        </p:nvSpPr>
        <p:spPr>
          <a:xfrm>
            <a:off x="457200" y="3733920"/>
            <a:ext cx="8229240" cy="175212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60" name="Shape 15" descr="Pearson Logo"/>
          <p:cNvPicPr/>
          <p:nvPr/>
        </p:nvPicPr>
        <p:blipFill>
          <a:blip r:embed="rId2"/>
          <a:stretch/>
        </p:blipFill>
        <p:spPr>
          <a:xfrm>
            <a:off x="443880" y="6429600"/>
            <a:ext cx="917640" cy="279720"/>
          </a:xfrm>
          <a:prstGeom prst="rect">
            <a:avLst/>
          </a:prstGeom>
          <a:ln>
            <a:noFill/>
          </a:ln>
        </p:spPr>
      </p:pic>
      <p:sp>
        <p:nvSpPr>
          <p:cNvPr id="261" name="CustomShape 1"/>
          <p:cNvSpPr/>
          <p:nvPr/>
        </p:nvSpPr>
        <p:spPr>
          <a:xfrm>
            <a:off x="2670120" y="6449760"/>
            <a:ext cx="6089400" cy="23076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ea typeface="Verdana"/>
              </a:rPr>
              <a:t>Copyright © 2017, 2013, 2010 Pearson Education, Inc. All Rights Reserved</a:t>
            </a:r>
            <a:endParaRPr b="0" lang="en-US" sz="1200" spc="-1" strike="noStrike">
              <a:latin typeface="Arial"/>
            </a:endParaRPr>
          </a:p>
        </p:txBody>
      </p:sp>
      <p:sp>
        <p:nvSpPr>
          <p:cNvPr id="262" name="PlaceHolder 2"/>
          <p:cNvSpPr>
            <a:spLocks noGrp="1"/>
          </p:cNvSpPr>
          <p:nvPr>
            <p:ph type="title"/>
          </p:nvPr>
        </p:nvSpPr>
        <p:spPr>
          <a:xfrm>
            <a:off x="457200" y="215280"/>
            <a:ext cx="8229240" cy="1096920"/>
          </a:xfrm>
          <a:prstGeom prst="rect">
            <a:avLst/>
          </a:prstGeom>
        </p:spPr>
        <p:txBody>
          <a:bodyPr tIns="91440" bIns="91440" anchor="b">
            <a:noAutofit/>
          </a:bodyPr>
          <a:p>
            <a:r>
              <a:rPr b="0" lang="en-US" sz="3400" spc="-1" strike="noStrike">
                <a:solidFill>
                  <a:srgbClr val="000000"/>
                </a:solidFill>
                <a:latin typeface="Arial"/>
              </a:rPr>
              <a:t>Click to edit the title text format</a:t>
            </a:r>
            <a:endParaRPr b="0" lang="en-US" sz="3400" spc="-1" strike="noStrike">
              <a:solidFill>
                <a:srgbClr val="000000"/>
              </a:solidFill>
              <a:latin typeface="Arial"/>
            </a:endParaRPr>
          </a:p>
        </p:txBody>
      </p:sp>
      <p:sp>
        <p:nvSpPr>
          <p:cNvPr id="263" name="PlaceHolder 3"/>
          <p:cNvSpPr>
            <a:spLocks noGrp="1"/>
          </p:cNvSpPr>
          <p:nvPr>
            <p:ph type="body"/>
          </p:nvPr>
        </p:nvSpPr>
        <p:spPr>
          <a:xfrm>
            <a:off x="457200" y="1600200"/>
            <a:ext cx="8229240" cy="2163240"/>
          </a:xfrm>
          <a:prstGeom prst="rect">
            <a:avLst/>
          </a:prstGeom>
        </p:spPr>
        <p:txBody>
          <a:bodyPr tIns="91440" bIns="91440">
            <a:noAutofit/>
          </a:bodyPr>
          <a:p>
            <a:pPr>
              <a:lnSpc>
                <a:spcPct val="100000"/>
              </a:lnSpc>
              <a:spcBef>
                <a:spcPts val="1500"/>
              </a:spcBef>
            </a:pPr>
            <a:endParaRPr b="0" lang="en-US" sz="1600" spc="-1" strike="noStrike">
              <a:solidFill>
                <a:srgbClr val="000000"/>
              </a:solidFill>
              <a:latin typeface="Arial"/>
            </a:endParaRPr>
          </a:p>
          <a:p>
            <a:endParaRPr b="0" lang="en-US" sz="1400" spc="-1" strike="noStrike">
              <a:solidFill>
                <a:srgbClr val="000000"/>
              </a:solidFill>
              <a:latin typeface="Arial"/>
            </a:endParaRPr>
          </a:p>
          <a:p>
            <a:endParaRPr b="0" lang="en-US" sz="1400" spc="-1" strike="noStrike">
              <a:solidFill>
                <a:srgbClr val="000000"/>
              </a:solidFill>
              <a:latin typeface="Arial"/>
            </a:endParaRPr>
          </a:p>
        </p:txBody>
      </p:sp>
      <p:sp>
        <p:nvSpPr>
          <p:cNvPr id="264" name="PlaceHolder 4"/>
          <p:cNvSpPr>
            <a:spLocks noGrp="1"/>
          </p:cNvSpPr>
          <p:nvPr>
            <p:ph type="body"/>
          </p:nvPr>
        </p:nvSpPr>
        <p:spPr>
          <a:xfrm>
            <a:off x="457200" y="3962520"/>
            <a:ext cx="8229240" cy="2163240"/>
          </a:xfrm>
          <a:prstGeom prst="rect">
            <a:avLst/>
          </a:prstGeom>
        </p:spPr>
        <p:txBody>
          <a:bodyPr tIns="91440" bIns="91440">
            <a:noAutofit/>
          </a:bodyPr>
          <a:p>
            <a:pPr>
              <a:lnSpc>
                <a:spcPct val="100000"/>
              </a:lnSpc>
              <a:spcBef>
                <a:spcPts val="1500"/>
              </a:spcBef>
            </a:pPr>
            <a:endParaRPr b="0" lang="en-US" sz="1600" spc="-1" strike="noStrike">
              <a:solidFill>
                <a:srgbClr val="000000"/>
              </a:solidFill>
              <a:latin typeface="Arial"/>
            </a:endParaRPr>
          </a:p>
          <a:p>
            <a:endParaRPr b="0" lang="en-US" sz="1400" spc="-1" strike="noStrike">
              <a:solidFill>
                <a:srgbClr val="000000"/>
              </a:solidFill>
              <a:latin typeface="Arial"/>
            </a:endParaRPr>
          </a:p>
          <a:p>
            <a:endParaRPr b="0" lang="en-US" sz="1400" spc="-1" strike="noStrike">
              <a:solidFill>
                <a:srgbClr val="000000"/>
              </a:solidFill>
              <a:latin typeface="Arial"/>
            </a:endParaRPr>
          </a:p>
        </p:txBody>
      </p:sp>
      <p:sp>
        <p:nvSpPr>
          <p:cNvPr id="265" name="PlaceHolder 5"/>
          <p:cNvSpPr>
            <a:spLocks noGrp="1"/>
          </p:cNvSpPr>
          <p:nvPr>
            <p:ph type="ftr"/>
          </p:nvPr>
        </p:nvSpPr>
        <p:spPr>
          <a:xfrm>
            <a:off x="93960" y="6172200"/>
            <a:ext cx="8595000" cy="235080"/>
          </a:xfrm>
          <a:prstGeom prst="rect">
            <a:avLst/>
          </a:prstGeom>
        </p:spPr>
        <p:txBody>
          <a:bodyPr tIns="91440" bIns="91440" anchor="b">
            <a:noAutofit/>
          </a:bodyPr>
          <a:p>
            <a:endParaRPr b="0" lang="en-US" sz="2400" spc="-1" strike="noStrike">
              <a:latin typeface="Times New Roman"/>
            </a:endParaRPr>
          </a:p>
        </p:txBody>
      </p:sp>
      <p:sp>
        <p:nvSpPr>
          <p:cNvPr id="266" name="PlaceHolder 6"/>
          <p:cNvSpPr>
            <a:spLocks noGrp="1"/>
          </p:cNvSpPr>
          <p:nvPr>
            <p:ph type="dt"/>
          </p:nvPr>
        </p:nvSpPr>
        <p:spPr>
          <a:xfrm>
            <a:off x="6335640" y="113040"/>
            <a:ext cx="2133360" cy="182520"/>
          </a:xfrm>
          <a:prstGeom prst="rect">
            <a:avLst/>
          </a:prstGeom>
        </p:spPr>
        <p:txBody>
          <a:bodyPr tIns="91440" bIns="91440" anchor="ctr">
            <a:noAutofit/>
          </a:bodyPr>
          <a:p>
            <a:endParaRPr b="0" lang="en-US" sz="2400" spc="-1" strike="noStrike">
              <a:latin typeface="Times New Roman"/>
            </a:endParaRPr>
          </a:p>
        </p:txBody>
      </p:sp>
      <p:sp>
        <p:nvSpPr>
          <p:cNvPr id="267" name="PlaceHolder 7"/>
          <p:cNvSpPr>
            <a:spLocks noGrp="1"/>
          </p:cNvSpPr>
          <p:nvPr>
            <p:ph type="sldNum"/>
          </p:nvPr>
        </p:nvSpPr>
        <p:spPr>
          <a:xfrm>
            <a:off x="8469360" y="113040"/>
            <a:ext cx="551520" cy="182520"/>
          </a:xfrm>
          <a:prstGeom prst="rect">
            <a:avLst/>
          </a:prstGeom>
        </p:spPr>
        <p:txBody>
          <a:bodyPr anchor="ctr">
            <a:noAutofit/>
          </a:bodyPr>
          <a:p>
            <a:pPr algn="r">
              <a:lnSpc>
                <a:spcPct val="100000"/>
              </a:lnSpc>
            </a:pPr>
            <a:fld id="{BB38293C-F0C7-47B1-8CE4-DC621A159D84}" type="slidenum">
              <a:rPr b="0" lang="en-US" sz="900" spc="-1" strike="noStrike">
                <a:solidFill>
                  <a:srgbClr val="ffffff"/>
                </a:solidFill>
                <a:latin typeface="Arial"/>
                <a:ea typeface="Arial"/>
              </a:rPr>
              <a:t>&lt;number&gt;</a:t>
            </a:fld>
            <a:endParaRPr b="0" lang="en-U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04" name="Shape 15" descr="Pearson Logo"/>
          <p:cNvPicPr/>
          <p:nvPr/>
        </p:nvPicPr>
        <p:blipFill>
          <a:blip r:embed="rId2"/>
          <a:stretch/>
        </p:blipFill>
        <p:spPr>
          <a:xfrm>
            <a:off x="443880" y="6429600"/>
            <a:ext cx="917640" cy="279720"/>
          </a:xfrm>
          <a:prstGeom prst="rect">
            <a:avLst/>
          </a:prstGeom>
          <a:ln>
            <a:noFill/>
          </a:ln>
        </p:spPr>
      </p:pic>
      <p:sp>
        <p:nvSpPr>
          <p:cNvPr id="305" name="CustomShape 1"/>
          <p:cNvSpPr/>
          <p:nvPr/>
        </p:nvSpPr>
        <p:spPr>
          <a:xfrm>
            <a:off x="2670120" y="6449760"/>
            <a:ext cx="6089400" cy="23076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ea typeface="Verdana"/>
              </a:rPr>
              <a:t>Copyright © 2017, 2013, 2010 Pearson Education, Inc. All Rights Reserved</a:t>
            </a:r>
            <a:endParaRPr b="0" lang="en-US" sz="1200" spc="-1" strike="noStrike">
              <a:latin typeface="Arial"/>
            </a:endParaRPr>
          </a:p>
        </p:txBody>
      </p:sp>
      <p:sp>
        <p:nvSpPr>
          <p:cNvPr id="306" name="PlaceHolder 2"/>
          <p:cNvSpPr>
            <a:spLocks noGrp="1"/>
          </p:cNvSpPr>
          <p:nvPr>
            <p:ph type="title"/>
          </p:nvPr>
        </p:nvSpPr>
        <p:spPr>
          <a:xfrm>
            <a:off x="457200" y="215280"/>
            <a:ext cx="8229240" cy="1096920"/>
          </a:xfrm>
          <a:prstGeom prst="rect">
            <a:avLst/>
          </a:prstGeom>
        </p:spPr>
        <p:txBody>
          <a:bodyPr tIns="91440" bIns="91440" anchor="b">
            <a:noAutofit/>
          </a:bodyPr>
          <a:p>
            <a:pPr>
              <a:lnSpc>
                <a:spcPct val="100000"/>
              </a:lnSpc>
            </a:pPr>
            <a:r>
              <a:rPr b="1" lang="en-US" sz="3400" spc="-1" strike="noStrike">
                <a:solidFill>
                  <a:srgbClr val="007fa3"/>
                </a:solidFill>
                <a:latin typeface="Times New Roman"/>
                <a:ea typeface="Times New Roman"/>
              </a:rPr>
              <a:t>Click to edit Master title style</a:t>
            </a:r>
            <a:endParaRPr b="0" lang="en-US" sz="3400" spc="-1" strike="noStrike">
              <a:solidFill>
                <a:srgbClr val="000000"/>
              </a:solidFill>
              <a:latin typeface="Arial"/>
            </a:endParaRPr>
          </a:p>
        </p:txBody>
      </p:sp>
      <p:sp>
        <p:nvSpPr>
          <p:cNvPr id="307" name="PlaceHolder 3"/>
          <p:cNvSpPr>
            <a:spLocks noGrp="1"/>
          </p:cNvSpPr>
          <p:nvPr>
            <p:ph type="body"/>
          </p:nvPr>
        </p:nvSpPr>
        <p:spPr>
          <a:xfrm>
            <a:off x="457200" y="1600200"/>
            <a:ext cx="8229240" cy="71064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08" name="PlaceHolder 4"/>
          <p:cNvSpPr>
            <a:spLocks noGrp="1"/>
          </p:cNvSpPr>
          <p:nvPr>
            <p:ph type="ftr"/>
          </p:nvPr>
        </p:nvSpPr>
        <p:spPr>
          <a:xfrm>
            <a:off x="93960" y="6172200"/>
            <a:ext cx="8595000" cy="235080"/>
          </a:xfrm>
          <a:prstGeom prst="rect">
            <a:avLst/>
          </a:prstGeom>
        </p:spPr>
        <p:txBody>
          <a:bodyPr tIns="91440" bIns="91440" anchor="b">
            <a:noAutofit/>
          </a:bodyPr>
          <a:p>
            <a:endParaRPr b="0" lang="en-US" sz="2400" spc="-1" strike="noStrike">
              <a:latin typeface="Times New Roman"/>
            </a:endParaRPr>
          </a:p>
        </p:txBody>
      </p:sp>
      <p:sp>
        <p:nvSpPr>
          <p:cNvPr id="309" name="PlaceHolder 5"/>
          <p:cNvSpPr>
            <a:spLocks noGrp="1"/>
          </p:cNvSpPr>
          <p:nvPr>
            <p:ph type="dt"/>
          </p:nvPr>
        </p:nvSpPr>
        <p:spPr>
          <a:xfrm>
            <a:off x="6335640" y="113040"/>
            <a:ext cx="2133360" cy="182520"/>
          </a:xfrm>
          <a:prstGeom prst="rect">
            <a:avLst/>
          </a:prstGeom>
        </p:spPr>
        <p:txBody>
          <a:bodyPr tIns="91440" bIns="91440" anchor="ctr">
            <a:noAutofit/>
          </a:bodyPr>
          <a:p>
            <a:pPr algn="r">
              <a:lnSpc>
                <a:spcPct val="100000"/>
              </a:lnSpc>
            </a:pPr>
            <a:fld id="{4B243712-7F70-489E-BB29-908F6524887C}" type="datetime">
              <a:rPr b="0" lang="en-US" sz="900" spc="-1" strike="noStrike">
                <a:solidFill>
                  <a:srgbClr val="ffffff"/>
                </a:solidFill>
                <a:latin typeface="Arial"/>
                <a:ea typeface="Arial"/>
              </a:rPr>
              <a:t>12/31/19</a:t>
            </a:fld>
            <a:endParaRPr b="0" lang="en-US" sz="900" spc="-1" strike="noStrike">
              <a:latin typeface="Times New Roman"/>
            </a:endParaRPr>
          </a:p>
        </p:txBody>
      </p:sp>
      <p:sp>
        <p:nvSpPr>
          <p:cNvPr id="310" name="PlaceHolder 6"/>
          <p:cNvSpPr>
            <a:spLocks noGrp="1"/>
          </p:cNvSpPr>
          <p:nvPr>
            <p:ph type="sldNum"/>
          </p:nvPr>
        </p:nvSpPr>
        <p:spPr>
          <a:xfrm>
            <a:off x="8469360" y="113040"/>
            <a:ext cx="551520" cy="182520"/>
          </a:xfrm>
          <a:prstGeom prst="rect">
            <a:avLst/>
          </a:prstGeom>
        </p:spPr>
        <p:txBody>
          <a:bodyPr anchor="ctr">
            <a:noAutofit/>
          </a:bodyPr>
          <a:p>
            <a:pPr>
              <a:lnSpc>
                <a:spcPct val="100000"/>
              </a:lnSpc>
            </a:pPr>
            <a:fld id="{E67AE95D-B98C-4017-B735-A0508829B106}" type="slidenum">
              <a:rPr b="0" lang="en-US" sz="1400" spc="-1" strike="noStrike">
                <a:solidFill>
                  <a:srgbClr val="000000"/>
                </a:solidFill>
                <a:latin typeface="Arial"/>
                <a:ea typeface="Arial"/>
              </a:rPr>
              <a:t>&lt;number&gt;</a:t>
            </a:fld>
            <a:endParaRPr b="0" lang="en-US" sz="1400" spc="-1" strike="noStrike">
              <a:latin typeface="Times New Roman"/>
            </a:endParaRPr>
          </a:p>
        </p:txBody>
      </p:sp>
      <p:sp>
        <p:nvSpPr>
          <p:cNvPr id="311" name="PlaceHolder 7"/>
          <p:cNvSpPr>
            <a:spLocks noGrp="1"/>
          </p:cNvSpPr>
          <p:nvPr>
            <p:ph type="body"/>
          </p:nvPr>
        </p:nvSpPr>
        <p:spPr>
          <a:xfrm>
            <a:off x="473760" y="2641680"/>
            <a:ext cx="8229240" cy="71064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12" name="PlaceHolder 8"/>
          <p:cNvSpPr>
            <a:spLocks noGrp="1"/>
          </p:cNvSpPr>
          <p:nvPr>
            <p:ph type="body"/>
          </p:nvPr>
        </p:nvSpPr>
        <p:spPr>
          <a:xfrm>
            <a:off x="457200" y="3683160"/>
            <a:ext cx="8229240" cy="71064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13" name="PlaceHolder 9"/>
          <p:cNvSpPr>
            <a:spLocks noGrp="1"/>
          </p:cNvSpPr>
          <p:nvPr>
            <p:ph type="body"/>
          </p:nvPr>
        </p:nvSpPr>
        <p:spPr>
          <a:xfrm>
            <a:off x="457200" y="4724640"/>
            <a:ext cx="8229240" cy="71064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50" name="Shape 15" descr="Pearson Logo"/>
          <p:cNvPicPr/>
          <p:nvPr/>
        </p:nvPicPr>
        <p:blipFill>
          <a:blip r:embed="rId2"/>
          <a:stretch/>
        </p:blipFill>
        <p:spPr>
          <a:xfrm>
            <a:off x="443880" y="6429600"/>
            <a:ext cx="917640" cy="279720"/>
          </a:xfrm>
          <a:prstGeom prst="rect">
            <a:avLst/>
          </a:prstGeom>
          <a:ln>
            <a:noFill/>
          </a:ln>
        </p:spPr>
      </p:pic>
      <p:sp>
        <p:nvSpPr>
          <p:cNvPr id="351" name="CustomShape 1"/>
          <p:cNvSpPr/>
          <p:nvPr/>
        </p:nvSpPr>
        <p:spPr>
          <a:xfrm>
            <a:off x="2670120" y="6449760"/>
            <a:ext cx="6089400" cy="23076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ea typeface="Verdana"/>
              </a:rPr>
              <a:t>Copyright © 2017, 2013, 2010 Pearson Education, Inc. All Rights Reserved</a:t>
            </a:r>
            <a:endParaRPr b="0" lang="en-US" sz="1200" spc="-1" strike="noStrike">
              <a:latin typeface="Arial"/>
            </a:endParaRPr>
          </a:p>
        </p:txBody>
      </p:sp>
      <p:sp>
        <p:nvSpPr>
          <p:cNvPr id="352" name="PlaceHolder 2"/>
          <p:cNvSpPr>
            <a:spLocks noGrp="1"/>
          </p:cNvSpPr>
          <p:nvPr>
            <p:ph type="title"/>
          </p:nvPr>
        </p:nvSpPr>
        <p:spPr>
          <a:xfrm>
            <a:off x="457200" y="215280"/>
            <a:ext cx="8229240" cy="1096920"/>
          </a:xfrm>
          <a:prstGeom prst="rect">
            <a:avLst/>
          </a:prstGeom>
        </p:spPr>
        <p:txBody>
          <a:bodyPr tIns="91440" bIns="91440" anchor="b">
            <a:noAutofit/>
          </a:bodyPr>
          <a:p>
            <a:pPr>
              <a:lnSpc>
                <a:spcPct val="100000"/>
              </a:lnSpc>
            </a:pPr>
            <a:r>
              <a:rPr b="1" lang="en-US" sz="3400" spc="-1" strike="noStrike">
                <a:solidFill>
                  <a:srgbClr val="007fa3"/>
                </a:solidFill>
                <a:latin typeface="Times New Roman"/>
                <a:ea typeface="Times New Roman"/>
              </a:rPr>
              <a:t>Click to edit Master title style</a:t>
            </a:r>
            <a:endParaRPr b="0" lang="en-US" sz="3400" spc="-1" strike="noStrike">
              <a:solidFill>
                <a:srgbClr val="000000"/>
              </a:solidFill>
              <a:latin typeface="Arial"/>
            </a:endParaRPr>
          </a:p>
        </p:txBody>
      </p:sp>
      <p:sp>
        <p:nvSpPr>
          <p:cNvPr id="353" name="PlaceHolder 3"/>
          <p:cNvSpPr>
            <a:spLocks noGrp="1"/>
          </p:cNvSpPr>
          <p:nvPr>
            <p:ph type="body"/>
          </p:nvPr>
        </p:nvSpPr>
        <p:spPr>
          <a:xfrm>
            <a:off x="457200" y="1447920"/>
            <a:ext cx="3504960" cy="60912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54" name="PlaceHolder 4"/>
          <p:cNvSpPr>
            <a:spLocks noGrp="1"/>
          </p:cNvSpPr>
          <p:nvPr>
            <p:ph type="body"/>
          </p:nvPr>
        </p:nvSpPr>
        <p:spPr>
          <a:xfrm>
            <a:off x="457200" y="2286000"/>
            <a:ext cx="3504960" cy="56304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55" name="PlaceHolder 5"/>
          <p:cNvSpPr>
            <a:spLocks noGrp="1"/>
          </p:cNvSpPr>
          <p:nvPr>
            <p:ph type="ftr"/>
          </p:nvPr>
        </p:nvSpPr>
        <p:spPr>
          <a:xfrm>
            <a:off x="93960" y="6172200"/>
            <a:ext cx="8595000" cy="235080"/>
          </a:xfrm>
          <a:prstGeom prst="rect">
            <a:avLst/>
          </a:prstGeom>
        </p:spPr>
        <p:txBody>
          <a:bodyPr tIns="91440" bIns="91440" anchor="b">
            <a:noAutofit/>
          </a:bodyPr>
          <a:p>
            <a:endParaRPr b="0" lang="en-US" sz="2400" spc="-1" strike="noStrike">
              <a:latin typeface="Times New Roman"/>
            </a:endParaRPr>
          </a:p>
        </p:txBody>
      </p:sp>
      <p:sp>
        <p:nvSpPr>
          <p:cNvPr id="356" name="PlaceHolder 6"/>
          <p:cNvSpPr>
            <a:spLocks noGrp="1"/>
          </p:cNvSpPr>
          <p:nvPr>
            <p:ph type="dt"/>
          </p:nvPr>
        </p:nvSpPr>
        <p:spPr>
          <a:xfrm>
            <a:off x="6335640" y="113040"/>
            <a:ext cx="2133360" cy="182520"/>
          </a:xfrm>
          <a:prstGeom prst="rect">
            <a:avLst/>
          </a:prstGeom>
        </p:spPr>
        <p:txBody>
          <a:bodyPr tIns="91440" bIns="91440" anchor="ctr">
            <a:noAutofit/>
          </a:bodyPr>
          <a:p>
            <a:pPr algn="r">
              <a:lnSpc>
                <a:spcPct val="100000"/>
              </a:lnSpc>
            </a:pPr>
            <a:fld id="{70D9DB02-2E11-4AB7-BA5B-AAADD628DA22}" type="datetime">
              <a:rPr b="0" lang="en-US" sz="900" spc="-1" strike="noStrike">
                <a:solidFill>
                  <a:srgbClr val="ffffff"/>
                </a:solidFill>
                <a:latin typeface="Arial"/>
                <a:ea typeface="Arial"/>
              </a:rPr>
              <a:t>12/31/19</a:t>
            </a:fld>
            <a:endParaRPr b="0" lang="en-US" sz="900" spc="-1" strike="noStrike">
              <a:latin typeface="Times New Roman"/>
            </a:endParaRPr>
          </a:p>
        </p:txBody>
      </p:sp>
      <p:sp>
        <p:nvSpPr>
          <p:cNvPr id="357" name="PlaceHolder 7"/>
          <p:cNvSpPr>
            <a:spLocks noGrp="1"/>
          </p:cNvSpPr>
          <p:nvPr>
            <p:ph type="sldNum"/>
          </p:nvPr>
        </p:nvSpPr>
        <p:spPr>
          <a:xfrm>
            <a:off x="8469360" y="113040"/>
            <a:ext cx="551520" cy="182520"/>
          </a:xfrm>
          <a:prstGeom prst="rect">
            <a:avLst/>
          </a:prstGeom>
        </p:spPr>
        <p:txBody>
          <a:bodyPr anchor="ctr">
            <a:noAutofit/>
          </a:bodyPr>
          <a:p>
            <a:pPr>
              <a:lnSpc>
                <a:spcPct val="100000"/>
              </a:lnSpc>
            </a:pPr>
            <a:fld id="{96BC7F39-AA6C-4A22-8406-645016BBDC13}" type="slidenum">
              <a:rPr b="0" lang="en-US" sz="1400" spc="-1" strike="noStrike">
                <a:solidFill>
                  <a:srgbClr val="000000"/>
                </a:solidFill>
                <a:latin typeface="Arial"/>
                <a:ea typeface="Arial"/>
              </a:rPr>
              <a:t>&lt;number&gt;</a:t>
            </a:fld>
            <a:endParaRPr b="0" lang="en-US" sz="1400" spc="-1" strike="noStrike">
              <a:latin typeface="Times New Roman"/>
            </a:endParaRPr>
          </a:p>
        </p:txBody>
      </p:sp>
      <p:sp>
        <p:nvSpPr>
          <p:cNvPr id="358" name="PlaceHolder 8"/>
          <p:cNvSpPr>
            <a:spLocks noGrp="1"/>
          </p:cNvSpPr>
          <p:nvPr>
            <p:ph type="body"/>
          </p:nvPr>
        </p:nvSpPr>
        <p:spPr>
          <a:xfrm>
            <a:off x="457200" y="3048120"/>
            <a:ext cx="3504960" cy="57024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59" name="PlaceHolder 9"/>
          <p:cNvSpPr>
            <a:spLocks noGrp="1"/>
          </p:cNvSpPr>
          <p:nvPr>
            <p:ph type="body"/>
          </p:nvPr>
        </p:nvSpPr>
        <p:spPr>
          <a:xfrm>
            <a:off x="457200" y="3733920"/>
            <a:ext cx="3504960" cy="91404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60" name="PlaceHolder 10"/>
          <p:cNvSpPr>
            <a:spLocks noGrp="1"/>
          </p:cNvSpPr>
          <p:nvPr>
            <p:ph type="body"/>
          </p:nvPr>
        </p:nvSpPr>
        <p:spPr>
          <a:xfrm>
            <a:off x="4343400" y="3733920"/>
            <a:ext cx="3885840" cy="99036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61" name="PlaceHolder 11"/>
          <p:cNvSpPr>
            <a:spLocks noGrp="1"/>
          </p:cNvSpPr>
          <p:nvPr>
            <p:ph type="body"/>
          </p:nvPr>
        </p:nvSpPr>
        <p:spPr>
          <a:xfrm>
            <a:off x="457200" y="4876920"/>
            <a:ext cx="3504960" cy="99036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62" name="PlaceHolder 12"/>
          <p:cNvSpPr>
            <a:spLocks noGrp="1"/>
          </p:cNvSpPr>
          <p:nvPr>
            <p:ph type="body"/>
          </p:nvPr>
        </p:nvSpPr>
        <p:spPr>
          <a:xfrm>
            <a:off x="4343400" y="4874400"/>
            <a:ext cx="3885840" cy="99036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63" name="PlaceHolder 13"/>
          <p:cNvSpPr>
            <a:spLocks noGrp="1"/>
          </p:cNvSpPr>
          <p:nvPr>
            <p:ph type="body"/>
          </p:nvPr>
        </p:nvSpPr>
        <p:spPr>
          <a:xfrm>
            <a:off x="4343400" y="1494360"/>
            <a:ext cx="3885840" cy="60912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64" name="PlaceHolder 14"/>
          <p:cNvSpPr>
            <a:spLocks noGrp="1"/>
          </p:cNvSpPr>
          <p:nvPr>
            <p:ph type="body"/>
          </p:nvPr>
        </p:nvSpPr>
        <p:spPr>
          <a:xfrm>
            <a:off x="4343400" y="2286000"/>
            <a:ext cx="3864960" cy="609120"/>
          </a:xfrm>
          <a:prstGeom prst="rect">
            <a:avLst/>
          </a:prstGeom>
        </p:spPr>
        <p:txBody>
          <a:bodyPr tIns="91440" bIns="91440">
            <a:noAutofit/>
          </a:bodyPr>
          <a:p>
            <a:pPr marL="255960" indent="-154080">
              <a:lnSpc>
                <a:spcPct val="100000"/>
              </a:lnSpc>
              <a:spcBef>
                <a:spcPts val="1500"/>
              </a:spcBef>
              <a:buClr>
                <a:srgbClr val="007fa3"/>
              </a:buClr>
              <a:buFont typeface="Arial"/>
              <a:buChar char="•"/>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lvl="1" marL="743040" indent="-183960">
              <a:lnSpc>
                <a:spcPct val="100000"/>
              </a:lnSpc>
              <a:spcBef>
                <a:spcPts val="601"/>
              </a:spcBef>
              <a:buClr>
                <a:srgbClr val="007fa3"/>
              </a:buClr>
              <a:buFont typeface="Arial"/>
              <a:buChar char="–"/>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lvl="2" marL="1143000" indent="-126720">
              <a:lnSpc>
                <a:spcPct val="100000"/>
              </a:lnSpc>
              <a:spcBef>
                <a:spcPts val="601"/>
              </a:spcBef>
              <a:buClr>
                <a:srgbClr val="007fa3"/>
              </a:buClr>
              <a:buFont typeface="Noto Sans Symbols"/>
              <a:buChar char="▪"/>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lvl="3" marL="16002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lvl="4" marL="2057400" indent="-126720">
              <a:lnSpc>
                <a:spcPct val="100000"/>
              </a:lnSpc>
              <a:spcBef>
                <a:spcPts val="601"/>
              </a:spcBef>
              <a:buClr>
                <a:srgbClr val="007fa3"/>
              </a:buClr>
              <a:buFont typeface="Arial"/>
              <a:buChar char="•"/>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00.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73.xml"/>
</Relationships>
</file>

<file path=ppt/slides/_rels/slide1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73.xml"/>
</Relationships>
</file>

<file path=ppt/slides/_rels/slide23.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wmf"/><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61.xml"/>
</Relationships>
</file>

<file path=ppt/slides/_rels/slide2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wmf"/><Relationship Id="rId3" Type="http://schemas.openxmlformats.org/officeDocument/2006/relationships/slideLayout" Target="../slideLayouts/slideLayout8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3.xml"/><Relationship Id="rId3"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1.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hyperlink" Target="http://gaia.cs.umass.edu/kurose_ross/interactive/" TargetMode="External"/><Relationship Id="rId3" Type="http://schemas.openxmlformats.org/officeDocument/2006/relationships/hyperlink" Target="http://gaia.cs.umass.edu/kurose_ross/interactive/" TargetMode="External"/><Relationship Id="rId4" Type="http://schemas.openxmlformats.org/officeDocument/2006/relationships/slideLayout" Target="../slideLayouts/slideLayout6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slideLayout" Target="../slideLayouts/slideLayout37.xml"/>
</Relationships>
</file>

<file path=ppt/slides/_rels/slide50.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49.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wmf"/><Relationship Id="rId3"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9.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image" Target="../media/image63.wmf"/><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hyperlink" Target="http://gaia.cs.umass.edu/kurose_ross/interactive/" TargetMode="External"/><Relationship Id="rId2" Type="http://schemas.openxmlformats.org/officeDocument/2006/relationships/hyperlink" Target="http://gaia.cs.umass.edu/kurose_ross/interactive/" TargetMode="External"/><Relationship Id="rId3" Type="http://schemas.openxmlformats.org/officeDocument/2006/relationships/image" Target="../media/image64.wmf"/><Relationship Id="rId4" Type="http://schemas.openxmlformats.org/officeDocument/2006/relationships/image" Target="../media/image65.wmf"/><Relationship Id="rId5" Type="http://schemas.openxmlformats.org/officeDocument/2006/relationships/image" Target="../media/image66.wmf"/><Relationship Id="rId6" Type="http://schemas.openxmlformats.org/officeDocument/2006/relationships/slideLayout" Target="../slideLayouts/slideLayout97.xml"/><Relationship Id="rId7"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image" Target="../media/image68.wmf"/><Relationship Id="rId3" Type="http://schemas.openxmlformats.org/officeDocument/2006/relationships/slideLayout" Target="../slideLayouts/slideLayout37.xml"/>
</Relationships>
</file>

<file path=ppt/slides/_rels/slide62.xml.rels><?xml version="1.0" encoding="UTF-8"?>
<Relationships xmlns="http://schemas.openxmlformats.org/package/2006/relationships"><Relationship Id="rId1" Type="http://schemas.openxmlformats.org/officeDocument/2006/relationships/image" Target="../media/image69.wmf"/><Relationship Id="rId2" Type="http://schemas.openxmlformats.org/officeDocument/2006/relationships/slideLayout" Target="../slideLayouts/slideLayout37.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image" Target="../media/image71.wmf"/><Relationship Id="rId3" Type="http://schemas.openxmlformats.org/officeDocument/2006/relationships/slideLayout" Target="../slideLayouts/slideLayout61.xml"/><Relationship Id="rId4"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61.xml"/>
</Relationships>
</file>

<file path=ppt/slides/_rels/slide65.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image" Target="../media/image75.wmf"/><Relationship Id="rId4" Type="http://schemas.openxmlformats.org/officeDocument/2006/relationships/image" Target="../media/image76.wmf"/><Relationship Id="rId5" Type="http://schemas.openxmlformats.org/officeDocument/2006/relationships/image" Target="../media/image77.wmf"/><Relationship Id="rId6" Type="http://schemas.openxmlformats.org/officeDocument/2006/relationships/image" Target="../media/image78.wmf"/><Relationship Id="rId7" Type="http://schemas.openxmlformats.org/officeDocument/2006/relationships/image" Target="../media/image79.wmf"/><Relationship Id="rId8" Type="http://schemas.openxmlformats.org/officeDocument/2006/relationships/slideLayout" Target="../slideLayouts/slideLayout85.xml"/>
</Relationships>
</file>

<file path=ppt/slides/_rels/slide66.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hyperlink" Target="http://www.eurecom.fr/en" TargetMode="External"/><Relationship Id="rId2" Type="http://schemas.openxmlformats.org/officeDocument/2006/relationships/image" Target="../media/image81.jpeg"/><Relationship Id="rId3" Type="http://schemas.openxmlformats.org/officeDocument/2006/relationships/hyperlink" Target="http://www.traceroute.org/" TargetMode="External"/><Relationship Id="rId4" Type="http://schemas.openxmlformats.org/officeDocument/2006/relationships/slideLayout" Target="../slideLayouts/slideLayout61.xml"/>
</Relationships>
</file>

<file path=ppt/slides/_rels/slide68.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83.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hyperlink" Target="http://10.237.69.138:15871/cgi-bin/blockpage.cgi?ws-session=18446744073237365103" TargetMode="Externa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wmf"/><Relationship Id="rId7" Type="http://schemas.openxmlformats.org/officeDocument/2006/relationships/image" Target="../media/image21.jpeg"/><Relationship Id="rId8" Type="http://schemas.openxmlformats.org/officeDocument/2006/relationships/image" Target="../media/image22.png"/><Relationship Id="rId9" Type="http://schemas.openxmlformats.org/officeDocument/2006/relationships/slideLayout" Target="../slideLayouts/slideLayout49.xml"/>
</Relationships>
</file>

<file path=ppt/slides/_rels/slide70.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image" Target="../media/image85.jpeg"/><Relationship Id="rId3" Type="http://schemas.openxmlformats.org/officeDocument/2006/relationships/slideLayout" Target="../slideLayouts/slideLayout37.xml"/>
</Relationships>
</file>

<file path=ppt/slides/_rels/slide71.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hyperlink" Target="http://gaia.cs.umass.edu/kurose_ross/interactive/" TargetMode="External"/><Relationship Id="rId3" Type="http://schemas.openxmlformats.org/officeDocument/2006/relationships/hyperlink" Target="http://gaia.cs.umass.edu/kurose_ross/interactive/" TargetMode="External"/><Relationship Id="rId4" Type="http://schemas.openxmlformats.org/officeDocument/2006/relationships/hyperlink" Target="http://gaia.cs.umass.edu/kurose_ross/interactive/" TargetMode="External"/><Relationship Id="rId5" Type="http://schemas.openxmlformats.org/officeDocument/2006/relationships/image" Target="../media/image87.wmf"/><Relationship Id="rId6" Type="http://schemas.openxmlformats.org/officeDocument/2006/relationships/slideLayout" Target="../slideLayouts/slideLayout37.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4.xml.rels><?xml version="1.0" encoding="UTF-8"?>
<Relationships xmlns="http://schemas.openxmlformats.org/package/2006/relationships"><Relationship Id="rId1" Type="http://schemas.openxmlformats.org/officeDocument/2006/relationships/image" Target="../media/image88.jpe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image" Target="../media/image90.jpeg"/><Relationship Id="rId2" Type="http://schemas.openxmlformats.org/officeDocument/2006/relationships/slideLayout" Target="../slideLayouts/slideLayout13.xml"/><Relationship Id="rId3"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91.jpeg"/><Relationship Id="rId2"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92.jpeg"/><Relationship Id="rId2" Type="http://schemas.openxmlformats.org/officeDocument/2006/relationships/slideLayout" Target="../slideLayouts/slideLayout49.xml"/>
</Relationships>
</file>

<file path=ppt/slides/_rels/slide8.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image" Target="../media/image93.jpeg"/><Relationship Id="rId2" Type="http://schemas.openxmlformats.org/officeDocument/2006/relationships/slideLayout" Target="../slideLayouts/slideLayout37.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94.jpeg"/><Relationship Id="rId2" Type="http://schemas.openxmlformats.org/officeDocument/2006/relationships/slideLayout" Target="../slideLayouts/slideLayout61.xml"/>
</Relationships>
</file>

<file path=ppt/slides/_rels/slide84.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slideLayout" Target="../slideLayouts/slideLayout61.xml"/>
</Relationships>
</file>

<file path=ppt/slides/_rels/slide85.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slideLayout" Target="../slideLayouts/slideLayout61.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8.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9.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10.xml"/>
</Relationships>
</file>

<file path=ppt/slides/_rels/slide99.xml.rels><?xml version="1.0" encoding="UTF-8"?>
<Relationships xmlns="http://schemas.openxmlformats.org/package/2006/relationships"><Relationship Id="rId1" Type="http://schemas.openxmlformats.org/officeDocument/2006/relationships/image" Target="../media/image98.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TextShape 1"/>
          <p:cNvSpPr txBox="1"/>
          <p:nvPr/>
        </p:nvSpPr>
        <p:spPr>
          <a:xfrm>
            <a:off x="457200" y="186480"/>
            <a:ext cx="8363160" cy="1024200"/>
          </a:xfrm>
          <a:prstGeom prst="rect">
            <a:avLst/>
          </a:prstGeom>
          <a:noFill/>
          <a:ln>
            <a:noFill/>
          </a:ln>
        </p:spPr>
        <p:txBody>
          <a:bodyPr tIns="91440" bIns="91440" anchor="ctr">
            <a:noAutofit/>
          </a:bodyPr>
          <a:p>
            <a:pPr>
              <a:lnSpc>
                <a:spcPct val="100000"/>
              </a:lnSpc>
            </a:pPr>
            <a:r>
              <a:rPr b="1" lang="en-US" sz="3400" spc="-1" strike="noStrike">
                <a:solidFill>
                  <a:srgbClr val="007fa3"/>
                </a:solidFill>
                <a:latin typeface="Times New Roman"/>
                <a:ea typeface="Arial"/>
              </a:rPr>
              <a:t>Computer Networking: A Top Down Approach</a:t>
            </a:r>
            <a:endParaRPr b="0" lang="en-US" sz="3400" spc="-1" strike="noStrike">
              <a:solidFill>
                <a:srgbClr val="000000"/>
              </a:solidFill>
              <a:latin typeface="Arial"/>
            </a:endParaRPr>
          </a:p>
        </p:txBody>
      </p:sp>
      <p:sp>
        <p:nvSpPr>
          <p:cNvPr id="452" name="TextShape 2"/>
          <p:cNvSpPr txBox="1"/>
          <p:nvPr/>
        </p:nvSpPr>
        <p:spPr>
          <a:xfrm>
            <a:off x="457200" y="1252800"/>
            <a:ext cx="8363160" cy="439560"/>
          </a:xfrm>
          <a:prstGeom prst="rect">
            <a:avLst/>
          </a:prstGeom>
          <a:noFill/>
          <a:ln>
            <a:noFill/>
          </a:ln>
        </p:spPr>
        <p:txBody>
          <a:bodyPr tIns="91440" bIns="91440">
            <a:noAutofit/>
          </a:bodyPr>
          <a:p>
            <a:pPr>
              <a:lnSpc>
                <a:spcPct val="100000"/>
              </a:lnSpc>
            </a:pPr>
            <a:r>
              <a:rPr b="0" lang="en-US" sz="2000" spc="-1" strike="noStrike">
                <a:solidFill>
                  <a:srgbClr val="007fa3"/>
                </a:solidFill>
                <a:latin typeface="Arial"/>
                <a:ea typeface="Arial"/>
              </a:rPr>
              <a:t>Seventh Edition</a:t>
            </a:r>
            <a:endParaRPr b="0" lang="en-US" sz="2000" spc="-1" strike="noStrike">
              <a:solidFill>
                <a:srgbClr val="000000"/>
              </a:solidFill>
              <a:latin typeface="Arial"/>
            </a:endParaRPr>
          </a:p>
        </p:txBody>
      </p:sp>
      <p:sp>
        <p:nvSpPr>
          <p:cNvPr id="453" name="TextShape 3"/>
          <p:cNvSpPr txBox="1"/>
          <p:nvPr/>
        </p:nvSpPr>
        <p:spPr>
          <a:xfrm>
            <a:off x="4876920" y="2286000"/>
            <a:ext cx="3657240" cy="738720"/>
          </a:xfrm>
          <a:prstGeom prst="rect">
            <a:avLst/>
          </a:prstGeom>
          <a:noFill/>
          <a:ln>
            <a:noFill/>
          </a:ln>
        </p:spPr>
        <p:txBody>
          <a:bodyPr tIns="91440" bIns="91440" anchor="b">
            <a:noAutofit/>
          </a:bodyPr>
          <a:p>
            <a:pPr algn="ctr">
              <a:lnSpc>
                <a:spcPct val="100000"/>
              </a:lnSpc>
            </a:pPr>
            <a:r>
              <a:rPr b="1" lang="en-US" sz="3000" spc="-1" strike="noStrike">
                <a:solidFill>
                  <a:srgbClr val="000000"/>
                </a:solidFill>
                <a:latin typeface="Arial"/>
                <a:ea typeface="Arial"/>
              </a:rPr>
              <a:t>Chapter 1</a:t>
            </a:r>
            <a:endParaRPr b="0" lang="en-US" sz="3000" spc="-1" strike="noStrike">
              <a:solidFill>
                <a:srgbClr val="000000"/>
              </a:solidFill>
              <a:latin typeface="Arial"/>
            </a:endParaRPr>
          </a:p>
        </p:txBody>
      </p:sp>
      <p:sp>
        <p:nvSpPr>
          <p:cNvPr id="454" name="TextShape 4"/>
          <p:cNvSpPr txBox="1"/>
          <p:nvPr/>
        </p:nvSpPr>
        <p:spPr>
          <a:xfrm>
            <a:off x="4876920" y="3114360"/>
            <a:ext cx="3657240" cy="651960"/>
          </a:xfrm>
          <a:prstGeom prst="rect">
            <a:avLst/>
          </a:prstGeom>
          <a:noFill/>
          <a:ln>
            <a:noFill/>
          </a:ln>
        </p:spPr>
        <p:txBody>
          <a:bodyPr tIns="91440" bIns="91440">
            <a:noAutofit/>
          </a:bodyPr>
          <a:p>
            <a:pPr algn="ctr">
              <a:lnSpc>
                <a:spcPct val="100000"/>
              </a:lnSpc>
            </a:pPr>
            <a:r>
              <a:rPr b="0" lang="en-US" sz="2200" spc="-1" strike="noStrike">
                <a:solidFill>
                  <a:srgbClr val="000000"/>
                </a:solidFill>
                <a:latin typeface="Arial"/>
                <a:ea typeface="Arial"/>
              </a:rPr>
              <a:t>Introduction</a:t>
            </a:r>
            <a:endParaRPr b="0" lang="en-US" sz="2200" spc="-1" strike="noStrike">
              <a:solidFill>
                <a:srgbClr val="000000"/>
              </a:solidFill>
              <a:latin typeface="Arial"/>
            </a:endParaRPr>
          </a:p>
        </p:txBody>
      </p:sp>
      <p:pic>
        <p:nvPicPr>
          <p:cNvPr id="455" name="Picture 1" descr="Front Cover: Computer Networking: A Top Down Approach Seventh Edition by Kurose and Ross."/>
          <p:cNvPicPr/>
          <p:nvPr/>
        </p:nvPicPr>
        <p:blipFill>
          <a:blip r:embed="rId1"/>
          <a:stretch/>
        </p:blipFill>
        <p:spPr>
          <a:xfrm>
            <a:off x="702000" y="1806120"/>
            <a:ext cx="3621240" cy="4515120"/>
          </a:xfrm>
          <a:prstGeom prst="rect">
            <a:avLst/>
          </a:prstGeom>
          <a:ln w="9360">
            <a:solidFill>
              <a:srgbClr val="000000"/>
            </a:solidFill>
            <a:miter/>
          </a:ln>
        </p:spPr>
      </p:pic>
      <p:sp>
        <p:nvSpPr>
          <p:cNvPr id="456" name="TextShape 5"/>
          <p:cNvSpPr txBox="1"/>
          <p:nvPr/>
        </p:nvSpPr>
        <p:spPr>
          <a:xfrm>
            <a:off x="2670120" y="6449760"/>
            <a:ext cx="6089400" cy="230760"/>
          </a:xfrm>
          <a:prstGeom prst="rect">
            <a:avLst/>
          </a:prstGeom>
          <a:noFill/>
          <a:ln>
            <a:noFill/>
          </a:ln>
        </p:spPr>
        <p:txBody>
          <a:bodyPr tIns="91440" bIns="91440" anchor="ctr">
            <a:noAutofit/>
          </a:bodyPr>
          <a:p>
            <a:pPr algn="r">
              <a:lnSpc>
                <a:spcPct val="100000"/>
              </a:lnSpc>
            </a:pPr>
            <a:r>
              <a:rPr b="0" lang="en-US" sz="1200" spc="-1" strike="noStrike">
                <a:solidFill>
                  <a:srgbClr val="000000"/>
                </a:solidFill>
                <a:latin typeface="Verdana"/>
                <a:ea typeface="Verdana"/>
              </a:rPr>
              <a:t>Copyright © 2017, 2013, 2010 Pearson Education, Inc. All Rights Reserved</a:t>
            </a:r>
            <a:endParaRPr b="0" lang="en-US" sz="1200" spc="-1" strike="noStrike">
              <a:solidFill>
                <a:srgbClr val="000000"/>
              </a:solidFill>
              <a:latin typeface="Arial"/>
            </a:endParaRPr>
          </a:p>
        </p:txBody>
      </p:sp>
      <p:sp>
        <p:nvSpPr>
          <p:cNvPr id="457" name="CustomShape 6"/>
          <p:cNvSpPr/>
          <p:nvPr/>
        </p:nvSpPr>
        <p:spPr>
          <a:xfrm>
            <a:off x="5704920" y="3896280"/>
            <a:ext cx="2643480" cy="820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ffffff"/>
                </a:solidFill>
                <a:latin typeface="Arial"/>
                <a:ea typeface="Arial"/>
              </a:rPr>
              <a:t>Slides in this presentation contain hyperlinks. JAWS users should be able to get a list of links by using INSERT+F7</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What’s a Protocol? </a:t>
            </a:r>
            <a:r>
              <a:rPr b="0" lang="en-US" sz="2000" spc="-1" strike="noStrike">
                <a:solidFill>
                  <a:srgbClr val="007fa3"/>
                </a:solidFill>
                <a:latin typeface="Times New Roman"/>
                <a:ea typeface="ＭＳ Ｐゴシック"/>
              </a:rPr>
              <a:t>(1 of 2)</a:t>
            </a:r>
            <a:endParaRPr b="0" lang="en-US" sz="2000" spc="-1" strike="noStrike">
              <a:solidFill>
                <a:srgbClr val="000000"/>
              </a:solidFill>
              <a:latin typeface="Arial"/>
            </a:endParaRPr>
          </a:p>
        </p:txBody>
      </p:sp>
      <p:sp>
        <p:nvSpPr>
          <p:cNvPr id="495" name="TextShape 2"/>
          <p:cNvSpPr txBox="1"/>
          <p:nvPr/>
        </p:nvSpPr>
        <p:spPr>
          <a:xfrm>
            <a:off x="457200" y="1600200"/>
            <a:ext cx="3787920" cy="3951000"/>
          </a:xfrm>
          <a:prstGeom prst="rect">
            <a:avLst/>
          </a:prstGeom>
          <a:noFill/>
          <a:ln>
            <a:noFill/>
          </a:ln>
        </p:spPr>
        <p:txBody>
          <a:bodyPr tIns="91440" bIns="91440">
            <a:noAutofit/>
          </a:bodyPr>
          <a:p>
            <a:pPr>
              <a:lnSpc>
                <a:spcPct val="100000"/>
              </a:lnSpc>
              <a:spcBef>
                <a:spcPts val="1500"/>
              </a:spcBef>
            </a:pPr>
            <a:r>
              <a:rPr b="1" lang="en-US" sz="2200" spc="-1" strike="noStrike">
                <a:solidFill>
                  <a:srgbClr val="000000"/>
                </a:solidFill>
                <a:latin typeface="Arial"/>
                <a:ea typeface="ＭＳ Ｐゴシック"/>
              </a:rPr>
              <a:t>human protocols:</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a:t>
            </a:r>
            <a:r>
              <a:rPr b="0" lang="en-US" sz="2200" spc="-1" strike="noStrike">
                <a:solidFill>
                  <a:srgbClr val="000000"/>
                </a:solidFill>
                <a:latin typeface="Arial"/>
                <a:ea typeface="ＭＳ Ｐゴシック"/>
              </a:rPr>
              <a:t>what’s the time?”</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a:t>
            </a:r>
            <a:r>
              <a:rPr b="0" lang="en-US" sz="2200" spc="-1" strike="noStrike">
                <a:solidFill>
                  <a:srgbClr val="000000"/>
                </a:solidFill>
                <a:latin typeface="Arial"/>
                <a:ea typeface="ＭＳ Ｐゴシック"/>
              </a:rPr>
              <a:t>I have a question”</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introductions</a:t>
            </a:r>
            <a:endParaRPr b="0" lang="en-US" sz="2200" spc="-1" strike="noStrike">
              <a:solidFill>
                <a:srgbClr val="000000"/>
              </a:solidFill>
              <a:latin typeface="Arial"/>
            </a:endParaRPr>
          </a:p>
          <a:p>
            <a:pPr marL="255960" indent="-154080">
              <a:lnSpc>
                <a:spcPct val="100000"/>
              </a:lnSpc>
              <a:spcBef>
                <a:spcPts val="1500"/>
              </a:spcBef>
            </a:pPr>
            <a:r>
              <a:rPr b="0" lang="en-US" sz="22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specific messages sent</a:t>
            </a:r>
            <a:endParaRPr b="0" lang="en-US" sz="2200" spc="-1" strike="noStrike">
              <a:solidFill>
                <a:srgbClr val="000000"/>
              </a:solidFill>
              <a:latin typeface="Arial"/>
            </a:endParaRPr>
          </a:p>
          <a:p>
            <a:pPr marL="255960" indent="-154080">
              <a:lnSpc>
                <a:spcPct val="100000"/>
              </a:lnSpc>
              <a:spcBef>
                <a:spcPts val="1500"/>
              </a:spcBef>
            </a:pPr>
            <a:r>
              <a:rPr b="0" lang="en-US" sz="22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specific actions taken when messages received, or other events</a:t>
            </a:r>
            <a:endParaRPr b="0" lang="en-US" sz="2200" spc="-1" strike="noStrike">
              <a:solidFill>
                <a:srgbClr val="000000"/>
              </a:solidFill>
              <a:latin typeface="Arial"/>
            </a:endParaRPr>
          </a:p>
        </p:txBody>
      </p:sp>
      <p:sp>
        <p:nvSpPr>
          <p:cNvPr id="496" name="TextShape 3"/>
          <p:cNvSpPr txBox="1"/>
          <p:nvPr/>
        </p:nvSpPr>
        <p:spPr>
          <a:xfrm>
            <a:off x="4359600" y="1600200"/>
            <a:ext cx="4343400" cy="2024280"/>
          </a:xfrm>
          <a:prstGeom prst="rect">
            <a:avLst/>
          </a:prstGeom>
          <a:noFill/>
          <a:ln>
            <a:noFill/>
          </a:ln>
        </p:spPr>
        <p:txBody>
          <a:bodyPr tIns="91440" bIns="91440">
            <a:noAutofit/>
          </a:bodyPr>
          <a:p>
            <a:pPr marL="255960" indent="-154080">
              <a:lnSpc>
                <a:spcPct val="100000"/>
              </a:lnSpc>
              <a:spcBef>
                <a:spcPts val="1500"/>
              </a:spcBef>
            </a:pPr>
            <a:r>
              <a:rPr b="1" lang="en-US" sz="2200" spc="-1" strike="noStrike">
                <a:solidFill>
                  <a:srgbClr val="000000"/>
                </a:solidFill>
                <a:latin typeface="Arial"/>
                <a:ea typeface="Arial"/>
              </a:rPr>
              <a:t>network protocols: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machines rather than humans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all communication activity in Internet governed by protocols</a:t>
            </a:r>
            <a:endParaRPr b="0" lang="en-US" sz="2200" spc="-1" strike="noStrike">
              <a:solidFill>
                <a:srgbClr val="000000"/>
              </a:solidFill>
              <a:latin typeface="Arial"/>
            </a:endParaRPr>
          </a:p>
        </p:txBody>
      </p:sp>
      <p:sp>
        <p:nvSpPr>
          <p:cNvPr id="497" name="TextShape 4"/>
          <p:cNvSpPr txBox="1"/>
          <p:nvPr/>
        </p:nvSpPr>
        <p:spPr>
          <a:xfrm>
            <a:off x="4452840" y="3898800"/>
            <a:ext cx="4250160" cy="1875240"/>
          </a:xfrm>
          <a:prstGeom prst="rect">
            <a:avLst/>
          </a:prstGeom>
          <a:noFill/>
          <a:ln>
            <a:noFill/>
          </a:ln>
        </p:spPr>
        <p:txBody>
          <a:bodyPr tIns="91440" bIns="91440">
            <a:noAutofit/>
          </a:bodyPr>
          <a:p>
            <a:pPr>
              <a:lnSpc>
                <a:spcPct val="100000"/>
              </a:lnSpc>
              <a:spcBef>
                <a:spcPts val="1500"/>
              </a:spcBef>
            </a:pPr>
            <a:r>
              <a:rPr b="1" lang="en-US" sz="2200" spc="-1" strike="noStrike">
                <a:solidFill>
                  <a:srgbClr val="000000"/>
                </a:solidFill>
                <a:latin typeface="Arial"/>
                <a:ea typeface="Arial"/>
              </a:rPr>
              <a:t>protocols</a:t>
            </a:r>
            <a:r>
              <a:rPr b="0" lang="en-US" sz="2200" spc="-1" strike="noStrike">
                <a:solidFill>
                  <a:srgbClr val="000000"/>
                </a:solidFill>
                <a:latin typeface="Arial"/>
                <a:ea typeface="Arial"/>
              </a:rPr>
              <a:t> define </a:t>
            </a:r>
            <a:r>
              <a:rPr b="1" lang="en-US" sz="2200" spc="-1" strike="noStrike">
                <a:solidFill>
                  <a:srgbClr val="000000"/>
                </a:solidFill>
                <a:latin typeface="Arial"/>
                <a:ea typeface="Arial"/>
              </a:rPr>
              <a:t>format</a:t>
            </a:r>
            <a:r>
              <a:rPr b="0" lang="en-US" sz="2200" spc="-1" strike="noStrike">
                <a:solidFill>
                  <a:srgbClr val="000000"/>
                </a:solidFill>
                <a:latin typeface="Arial"/>
                <a:ea typeface="Arial"/>
              </a:rPr>
              <a:t>, </a:t>
            </a:r>
            <a:r>
              <a:rPr b="1" lang="en-US" sz="2200" spc="-1" strike="noStrike">
                <a:solidFill>
                  <a:srgbClr val="000000"/>
                </a:solidFill>
                <a:latin typeface="Arial"/>
                <a:ea typeface="Arial"/>
              </a:rPr>
              <a:t>order</a:t>
            </a:r>
            <a:r>
              <a:rPr b="0" lang="en-US" sz="2200" spc="-1" strike="noStrike">
                <a:solidFill>
                  <a:srgbClr val="000000"/>
                </a:solidFill>
                <a:latin typeface="Arial"/>
                <a:ea typeface="Arial"/>
              </a:rPr>
              <a:t> of </a:t>
            </a:r>
            <a:r>
              <a:rPr b="1" lang="en-US" sz="2200" spc="-1" strike="noStrike">
                <a:solidFill>
                  <a:srgbClr val="000000"/>
                </a:solidFill>
                <a:latin typeface="Arial"/>
                <a:ea typeface="Arial"/>
              </a:rPr>
              <a:t>messages sent and received</a:t>
            </a:r>
            <a:r>
              <a:rPr b="0" lang="en-US" sz="2200" spc="-1" strike="noStrike">
                <a:solidFill>
                  <a:srgbClr val="000000"/>
                </a:solidFill>
                <a:latin typeface="Arial"/>
                <a:ea typeface="Arial"/>
              </a:rPr>
              <a:t> among network entities, and </a:t>
            </a:r>
            <a:r>
              <a:rPr b="1" lang="en-US" sz="2200" spc="-1" strike="noStrike">
                <a:solidFill>
                  <a:srgbClr val="000000"/>
                </a:solidFill>
                <a:latin typeface="Arial"/>
                <a:ea typeface="Arial"/>
              </a:rPr>
              <a:t>actions taken</a:t>
            </a:r>
            <a:r>
              <a:rPr b="0" lang="en-US" sz="2200" spc="-1" strike="noStrike">
                <a:solidFill>
                  <a:srgbClr val="000000"/>
                </a:solidFill>
                <a:latin typeface="Arial"/>
                <a:ea typeface="Arial"/>
              </a:rPr>
              <a:t> on message transmission, receipt</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Copyright</a:t>
            </a:r>
            <a:endParaRPr b="0" lang="en-US" sz="3400" spc="-1" strike="noStrike">
              <a:solidFill>
                <a:srgbClr val="000000"/>
              </a:solidFill>
              <a:latin typeface="Arial"/>
            </a:endParaRPr>
          </a:p>
        </p:txBody>
      </p:sp>
      <p:pic>
        <p:nvPicPr>
          <p:cNvPr id="775"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p:nvPr/>
        </p:nvPicPr>
        <p:blipFill>
          <a:blip r:embed="rId1"/>
          <a:stretch/>
        </p:blipFill>
        <p:spPr>
          <a:xfrm>
            <a:off x="767160" y="2310120"/>
            <a:ext cx="7422840" cy="2437920"/>
          </a:xfrm>
          <a:prstGeom prst="rect">
            <a:avLst/>
          </a:prstGeom>
          <a:ln w="936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What’s a Protocol? </a:t>
            </a:r>
            <a:r>
              <a:rPr b="0" lang="en-US" sz="2000" spc="-1" strike="noStrike">
                <a:solidFill>
                  <a:srgbClr val="007fa3"/>
                </a:solidFill>
                <a:latin typeface="Times New Roman"/>
                <a:ea typeface="ＭＳ Ｐゴシック"/>
              </a:rPr>
              <a:t>(2 of 2)</a:t>
            </a:r>
            <a:endParaRPr b="0" lang="en-US" sz="2000" spc="-1" strike="noStrike">
              <a:solidFill>
                <a:srgbClr val="000000"/>
              </a:solidFill>
              <a:latin typeface="Arial"/>
            </a:endParaRPr>
          </a:p>
        </p:txBody>
      </p:sp>
      <p:sp>
        <p:nvSpPr>
          <p:cNvPr id="499" name="TextShape 2"/>
          <p:cNvSpPr txBox="1"/>
          <p:nvPr/>
        </p:nvSpPr>
        <p:spPr>
          <a:xfrm>
            <a:off x="457200" y="1600200"/>
            <a:ext cx="8229240" cy="456840"/>
          </a:xfrm>
          <a:prstGeom prst="rect">
            <a:avLst/>
          </a:prstGeom>
          <a:noFill/>
          <a:ln>
            <a:noFill/>
          </a:ln>
        </p:spPr>
        <p:txBody>
          <a:bodyPr tIns="91440" bIns="91440">
            <a:noAutofit/>
          </a:bodyPr>
          <a:p>
            <a:pPr>
              <a:lnSpc>
                <a:spcPct val="100000"/>
              </a:lnSpc>
              <a:spcBef>
                <a:spcPts val="1500"/>
              </a:spcBef>
            </a:pPr>
            <a:r>
              <a:rPr b="0" lang="en-US" sz="2400" spc="-1" strike="noStrike">
                <a:solidFill>
                  <a:srgbClr val="000000"/>
                </a:solidFill>
                <a:latin typeface="Arial"/>
                <a:ea typeface="ＭＳ Ｐゴシック"/>
              </a:rPr>
              <a:t>A human protocol and a computer network protocol:</a:t>
            </a:r>
            <a:endParaRPr b="0" lang="en-US" sz="2400" spc="-1" strike="noStrike">
              <a:solidFill>
                <a:srgbClr val="000000"/>
              </a:solidFill>
              <a:latin typeface="Arial"/>
            </a:endParaRPr>
          </a:p>
        </p:txBody>
      </p:sp>
      <p:pic>
        <p:nvPicPr>
          <p:cNvPr id="500" name="Picture 7" descr="2 similar models compare human and computer network protocol. Each model has 2 components, 2 humans or 2 computers respectively. A vertical arrow, time, draws down from each component. There are 4 zig zag arrows bouncing from 1 vertical time line to the next in each model. Model 1, humans. 2 humans face each other. The first arrow begins at the first human. 1, hi. 2, hi. 3, got the time? 4, 2 o clock. Model 2. 2 computers face each other. The first arrow begins at the first computer. 1, T C P connection request. 2, T C P connection reply. 3, G E T h t t p colon forward slash forward slash w w w dot pearson higher ed dot com forward slash c s hyphen resources forward slash. 4, left angle bracket file right angle bracket."/>
          <p:cNvPicPr/>
          <p:nvPr/>
        </p:nvPicPr>
        <p:blipFill>
          <a:blip r:embed="rId1"/>
          <a:stretch/>
        </p:blipFill>
        <p:spPr>
          <a:xfrm>
            <a:off x="2284200" y="2340720"/>
            <a:ext cx="4575240" cy="3107160"/>
          </a:xfrm>
          <a:prstGeom prst="rect">
            <a:avLst/>
          </a:prstGeom>
          <a:ln>
            <a:noFill/>
          </a:ln>
        </p:spPr>
      </p:pic>
      <p:sp>
        <p:nvSpPr>
          <p:cNvPr id="501" name="TextShape 3"/>
          <p:cNvSpPr txBox="1"/>
          <p:nvPr/>
        </p:nvSpPr>
        <p:spPr>
          <a:xfrm>
            <a:off x="457200" y="5731200"/>
            <a:ext cx="8229240" cy="52200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Q:</a:t>
            </a:r>
            <a:r>
              <a:rPr b="0" lang="en-US" sz="2400" spc="-1" strike="noStrike">
                <a:solidFill>
                  <a:srgbClr val="000000"/>
                </a:solidFill>
                <a:latin typeface="Arial"/>
                <a:ea typeface="Arial"/>
              </a:rPr>
              <a:t> other human protocols?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Learning Objectives </a:t>
            </a:r>
            <a:r>
              <a:rPr b="0" lang="en-US" sz="2000" spc="-1" strike="noStrike">
                <a:solidFill>
                  <a:srgbClr val="007fa3"/>
                </a:solidFill>
                <a:latin typeface="Times New Roman"/>
                <a:ea typeface="ＭＳ Ｐゴシック"/>
              </a:rPr>
              <a:t>(2 of 7)</a:t>
            </a:r>
            <a:endParaRPr b="0" lang="en-US" sz="2000" spc="-1" strike="noStrike">
              <a:solidFill>
                <a:srgbClr val="000000"/>
              </a:solidFill>
              <a:latin typeface="Arial"/>
            </a:endParaRPr>
          </a:p>
        </p:txBody>
      </p:sp>
      <p:sp>
        <p:nvSpPr>
          <p:cNvPr id="503"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601"/>
              </a:spcBef>
            </a:pPr>
            <a:r>
              <a:rPr b="1" lang="en-US" sz="2400" spc="-1" strike="noStrike">
                <a:solidFill>
                  <a:srgbClr val="007fa3"/>
                </a:solidFill>
                <a:latin typeface="Arial"/>
                <a:ea typeface="Arial"/>
              </a:rPr>
              <a:t>1.1</a:t>
            </a:r>
            <a:r>
              <a:rPr b="0" lang="en-US" sz="2400" spc="-1" strike="noStrike">
                <a:solidFill>
                  <a:srgbClr val="000000"/>
                </a:solidFill>
                <a:latin typeface="Arial"/>
                <a:ea typeface="Arial"/>
              </a:rPr>
              <a:t> what is the Internet?</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1.2</a:t>
            </a:r>
            <a:r>
              <a:rPr b="0" lang="en-US" sz="2400" spc="-1" strike="noStrike">
                <a:solidFill>
                  <a:srgbClr val="000000"/>
                </a:solidFill>
                <a:latin typeface="Arial"/>
                <a:ea typeface="Arial"/>
              </a:rPr>
              <a:t> </a:t>
            </a:r>
            <a:r>
              <a:rPr b="1" lang="en-US" sz="2400" spc="-1" strike="noStrike">
                <a:solidFill>
                  <a:srgbClr val="000000"/>
                </a:solidFill>
                <a:latin typeface="Arial"/>
                <a:ea typeface="Arial"/>
              </a:rPr>
              <a:t>network edge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400" spc="-1" strike="noStrike">
                <a:solidFill>
                  <a:srgbClr val="000000"/>
                </a:solidFill>
                <a:latin typeface="Arial"/>
                <a:ea typeface="Arial"/>
              </a:rPr>
              <a:t>end systems, access networks, links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1.3</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network core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packet switching, circuit switching, network structure</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1.4</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delay, loss, throughput in networks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1.5</a:t>
            </a:r>
            <a:r>
              <a:rPr b="0" lang="en-US" sz="2400" spc="-1" strike="noStrike">
                <a:solidFill>
                  <a:srgbClr val="000000"/>
                </a:solidFill>
                <a:latin typeface="Arial"/>
                <a:ea typeface="Arial"/>
              </a:rPr>
              <a:t> protocol layers, service models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1.6</a:t>
            </a:r>
            <a:r>
              <a:rPr b="0" lang="en-US" sz="2400" spc="-1" strike="noStrike">
                <a:solidFill>
                  <a:srgbClr val="000000"/>
                </a:solidFill>
                <a:latin typeface="Arial"/>
                <a:ea typeface="Arial"/>
              </a:rPr>
              <a:t> networks under attack: security</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1.7</a:t>
            </a:r>
            <a:r>
              <a:rPr b="0" lang="en-US" sz="2400" spc="-1" strike="noStrike">
                <a:solidFill>
                  <a:srgbClr val="000000"/>
                </a:solidFill>
                <a:latin typeface="Arial"/>
                <a:ea typeface="Arial"/>
              </a:rPr>
              <a:t> history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A Closer Look at Network Structure:</a:t>
            </a:r>
            <a:endParaRPr b="0" lang="en-US" sz="3400" spc="-1" strike="noStrike">
              <a:solidFill>
                <a:srgbClr val="000000"/>
              </a:solidFill>
              <a:latin typeface="Arial"/>
            </a:endParaRPr>
          </a:p>
        </p:txBody>
      </p:sp>
      <p:sp>
        <p:nvSpPr>
          <p:cNvPr id="505" name="TextShape 2"/>
          <p:cNvSpPr txBox="1"/>
          <p:nvPr/>
        </p:nvSpPr>
        <p:spPr>
          <a:xfrm>
            <a:off x="457200" y="1600200"/>
            <a:ext cx="401652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Arial"/>
              </a:rPr>
              <a:t>network edge:</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hosts: clients and servers</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servers often in data centers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Arial"/>
              </a:rPr>
              <a:t>access networks, physical media</a:t>
            </a:r>
            <a:r>
              <a:rPr b="0" i="1" lang="en-US" sz="2200" spc="-1" strike="noStrike">
                <a:solidFill>
                  <a:srgbClr val="000000"/>
                </a:solidFill>
                <a:latin typeface="Arial"/>
                <a:ea typeface="Arial"/>
              </a:rPr>
              <a:t>:</a:t>
            </a:r>
            <a:r>
              <a:rPr b="0" lang="en-US" sz="2200" spc="-1" strike="noStrike">
                <a:solidFill>
                  <a:srgbClr val="000000"/>
                </a:solidFill>
                <a:latin typeface="Arial"/>
                <a:ea typeface="Arial"/>
              </a:rPr>
              <a:t> wired, wireless communication links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network core:</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interconnected routers</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network of networks</a:t>
            </a:r>
            <a:endParaRPr b="0" lang="en-US" sz="2200" spc="-1" strike="noStrike">
              <a:solidFill>
                <a:srgbClr val="000000"/>
              </a:solidFill>
              <a:latin typeface="Arial"/>
            </a:endParaRPr>
          </a:p>
        </p:txBody>
      </p:sp>
      <p:pic>
        <p:nvPicPr>
          <p:cNvPr id="506" name="Picture 4"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p:nvPr/>
        </p:nvPicPr>
        <p:blipFill>
          <a:blip r:embed="rId1"/>
          <a:stretch/>
        </p:blipFill>
        <p:spPr>
          <a:xfrm>
            <a:off x="4825800" y="1615320"/>
            <a:ext cx="3435840" cy="44956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Access Networks and Physical Media</a:t>
            </a:r>
            <a:endParaRPr b="0" lang="en-US" sz="3400" spc="-1" strike="noStrike">
              <a:solidFill>
                <a:srgbClr val="000000"/>
              </a:solidFill>
              <a:latin typeface="Arial"/>
            </a:endParaRPr>
          </a:p>
        </p:txBody>
      </p:sp>
      <p:sp>
        <p:nvSpPr>
          <p:cNvPr id="508" name="TextShape 2"/>
          <p:cNvSpPr txBox="1"/>
          <p:nvPr/>
        </p:nvSpPr>
        <p:spPr>
          <a:xfrm>
            <a:off x="457200" y="1600200"/>
            <a:ext cx="4438800" cy="261252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Arial"/>
              </a:rPr>
              <a:t>Q: How to connect end systems to edge router?</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residential access nets</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institutional access networks (school, company)</a:t>
            </a:r>
            <a:endParaRPr b="0" lang="en-US" sz="2000" spc="-1" strike="noStrike">
              <a:solidFill>
                <a:srgbClr val="000000"/>
              </a:solidFill>
              <a:latin typeface="Arial"/>
            </a:endParaRPr>
          </a:p>
          <a:p>
            <a:pPr marL="255960" indent="-255600">
              <a:lnSpc>
                <a:spcPct val="100000"/>
              </a:lnSpc>
              <a:spcBef>
                <a:spcPts val="1500"/>
              </a:spcBef>
              <a:spcAft>
                <a:spcPts val="601"/>
              </a:spcAft>
              <a:buClr>
                <a:srgbClr val="007fa3"/>
              </a:buClr>
              <a:buFont typeface="Arial"/>
              <a:buChar char="•"/>
            </a:pPr>
            <a:r>
              <a:rPr b="0" lang="en-US" sz="2000" spc="-1" strike="noStrike">
                <a:solidFill>
                  <a:srgbClr val="000000"/>
                </a:solidFill>
                <a:latin typeface="Arial"/>
                <a:ea typeface="Arial"/>
              </a:rPr>
              <a:t>mobile access networks</a:t>
            </a:r>
            <a:endParaRPr b="0" lang="en-US" sz="2000" spc="-1" strike="noStrike">
              <a:solidFill>
                <a:srgbClr val="000000"/>
              </a:solidFill>
              <a:latin typeface="Arial"/>
            </a:endParaRPr>
          </a:p>
        </p:txBody>
      </p:sp>
      <p:sp>
        <p:nvSpPr>
          <p:cNvPr id="509" name="TextShape 3"/>
          <p:cNvSpPr txBox="1"/>
          <p:nvPr/>
        </p:nvSpPr>
        <p:spPr>
          <a:xfrm>
            <a:off x="457200" y="4213080"/>
            <a:ext cx="4438800" cy="173016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Arial"/>
              </a:rPr>
              <a:t>keep in mind:</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bandwidth (bits per second) of access network?</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shared or dedicated?</a:t>
            </a:r>
            <a:endParaRPr b="0" lang="en-US" sz="2000" spc="-1" strike="noStrike">
              <a:solidFill>
                <a:srgbClr val="000000"/>
              </a:solidFill>
              <a:latin typeface="Arial"/>
            </a:endParaRPr>
          </a:p>
        </p:txBody>
      </p:sp>
      <p:pic>
        <p:nvPicPr>
          <p:cNvPr id="510" name="Picture 4" descr="In a diagram of computing networking in the mobile network, the home network, and the institutional network, wired and wireless devices are connected."/>
          <p:cNvPicPr/>
          <p:nvPr/>
        </p:nvPicPr>
        <p:blipFill>
          <a:blip r:embed="rId1"/>
          <a:stretch/>
        </p:blipFill>
        <p:spPr>
          <a:xfrm>
            <a:off x="5083200" y="1849680"/>
            <a:ext cx="3235680" cy="41914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Access Network: Digital Subscriber Line (D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L)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pic>
        <p:nvPicPr>
          <p:cNvPr id="512" name="Picture 2" descr="A digital subscriber line access network has 3 main parts. The first part is a subscriber, which consists of a computer connected to a D S L modem, which is connected to a splitter. A telephone is also connected to a splitter. A dedicated line runs from the subscriber to the central office. Voice and data are transmitted at different frequencies over a dedicated line to the central office. In the central office, the D S L A M, D S L access multiplexer, funnels transmitted data to a telephone network and an I S P. The I S P consists of interconnected routers. "/>
          <p:cNvPicPr/>
          <p:nvPr/>
        </p:nvPicPr>
        <p:blipFill>
          <a:blip r:embed="rId1"/>
          <a:stretch/>
        </p:blipFill>
        <p:spPr>
          <a:xfrm>
            <a:off x="1225800" y="2481120"/>
            <a:ext cx="6692040" cy="27637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Access Network: Digital Subscriber Line (D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L)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sp>
        <p:nvSpPr>
          <p:cNvPr id="514" name="TextShape 2"/>
          <p:cNvSpPr txBox="1"/>
          <p:nvPr/>
        </p:nvSpPr>
        <p:spPr>
          <a:xfrm>
            <a:off x="457200" y="1600200"/>
            <a:ext cx="8229240" cy="4525560"/>
          </a:xfrm>
          <a:prstGeom prst="rect">
            <a:avLst/>
          </a:prstGeom>
          <a:noFill/>
          <a:ln>
            <a:noFill/>
          </a:ln>
        </p:spPr>
        <p:txBody>
          <a:bodyPr tIns="91440" bIns="91440">
            <a:noAutofit/>
          </a:bodyPr>
          <a:p>
            <a:pPr lvl="1"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use </a:t>
            </a:r>
            <a:r>
              <a:rPr b="1" lang="en-US" sz="2400" spc="-1" strike="noStrike">
                <a:solidFill>
                  <a:srgbClr val="000000"/>
                </a:solidFill>
                <a:latin typeface="Arial"/>
                <a:ea typeface="ＭＳ Ｐゴシック"/>
              </a:rPr>
              <a:t>existing </a:t>
            </a:r>
            <a:r>
              <a:rPr b="0" lang="en-US" sz="2400" spc="-1" strike="noStrike">
                <a:solidFill>
                  <a:srgbClr val="000000"/>
                </a:solidFill>
                <a:latin typeface="Arial"/>
                <a:ea typeface="ＭＳ Ｐゴシック"/>
              </a:rPr>
              <a:t>telephone line to central office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L</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endParaRPr b="0" lang="en-US" sz="2400" spc="-1" strike="noStrike">
              <a:solidFill>
                <a:srgbClr val="000000"/>
              </a:solidFill>
              <a:latin typeface="Arial"/>
            </a:endParaRPr>
          </a:p>
          <a:p>
            <a:pPr lvl="3"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data over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L phone line goes to Internet</a:t>
            </a:r>
            <a:endParaRPr b="0" lang="en-US" sz="2400" spc="-1" strike="noStrike">
              <a:solidFill>
                <a:srgbClr val="000000"/>
              </a:solidFill>
              <a:latin typeface="Arial"/>
            </a:endParaRPr>
          </a:p>
          <a:p>
            <a:pPr lvl="3"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voice over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L phone line goes to telephone net</a:t>
            </a:r>
            <a:endParaRPr b="0" lang="en-US" sz="2400" spc="-1" strike="noStrike">
              <a:solidFill>
                <a:srgbClr val="000000"/>
              </a:solidFill>
              <a:latin typeface="Arial"/>
            </a:endParaRPr>
          </a:p>
          <a:p>
            <a:pPr lvl="1"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&lt; 2.5 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 upstream transmission rate (typically &lt; 1 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lvl="1"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&lt; 24 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 downstream transmission rate (typically &lt; 10 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Access Network: Cable Network </a:t>
            </a:r>
            <a:r>
              <a:rPr b="0" lang="en-US" sz="2000" spc="-1" strike="noStrike">
                <a:solidFill>
                  <a:srgbClr val="007fa3"/>
                </a:solidFill>
                <a:latin typeface="Times New Roman"/>
                <a:ea typeface="Times New Roman"/>
              </a:rPr>
              <a:t>(1 of 3)</a:t>
            </a:r>
            <a:endParaRPr b="0" lang="en-US" sz="2000" spc="-1" strike="noStrike">
              <a:solidFill>
                <a:srgbClr val="000000"/>
              </a:solidFill>
              <a:latin typeface="Arial"/>
            </a:endParaRPr>
          </a:p>
        </p:txBody>
      </p:sp>
      <p:pic>
        <p:nvPicPr>
          <p:cNvPr id="516" name="Picture 3" descr="A cable access network has 2 main parts. In a house, a computer is connected to a cable modem, which is connected to a splitter. A T V is also connected to the splitter. A wire connects several houses with similar set ups to a cable headend. Inside the cable headend, a funnel receives data from all of the connected houses. The data transmitted in the cable is represented by a table of 9 channels, with words written horizontally from top to bottom in each channel. Channels 1 through 6, video. Channels 7 and 8, data. Channel 9, control. Channels 1 and 6 have wave models. Channel 1 has a longer wavelength than channel 6. "/>
          <p:cNvPicPr/>
          <p:nvPr/>
        </p:nvPicPr>
        <p:blipFill>
          <a:blip r:embed="rId1"/>
          <a:stretch/>
        </p:blipFill>
        <p:spPr>
          <a:xfrm>
            <a:off x="2043360" y="1707840"/>
            <a:ext cx="5056920" cy="3283200"/>
          </a:xfrm>
          <a:prstGeom prst="rect">
            <a:avLst/>
          </a:prstGeom>
          <a:ln>
            <a:noFill/>
          </a:ln>
        </p:spPr>
      </p:pic>
      <p:sp>
        <p:nvSpPr>
          <p:cNvPr id="517" name="TextShape 2"/>
          <p:cNvSpPr txBox="1"/>
          <p:nvPr/>
        </p:nvSpPr>
        <p:spPr>
          <a:xfrm>
            <a:off x="377640" y="5387040"/>
            <a:ext cx="8229240" cy="754920"/>
          </a:xfrm>
          <a:prstGeom prst="rect">
            <a:avLst/>
          </a:prstGeom>
          <a:noFill/>
          <a:ln>
            <a:noFill/>
          </a:ln>
        </p:spPr>
        <p:txBody>
          <a:bodyPr tIns="91440" bIns="91440">
            <a:noAutofit/>
          </a:bodyPr>
          <a:p>
            <a:pPr>
              <a:lnSpc>
                <a:spcPct val="100000"/>
              </a:lnSpc>
            </a:pPr>
            <a:r>
              <a:rPr b="1" lang="en-US" sz="2200" spc="-1" strike="noStrike">
                <a:solidFill>
                  <a:srgbClr val="000000"/>
                </a:solidFill>
                <a:latin typeface="Arial"/>
                <a:ea typeface="Arial"/>
              </a:rPr>
              <a:t>frequency division multiplexing:</a:t>
            </a:r>
            <a:r>
              <a:rPr b="0" lang="en-US" sz="2200" spc="-1" strike="noStrike">
                <a:solidFill>
                  <a:srgbClr val="000000"/>
                </a:solidFill>
                <a:latin typeface="Arial"/>
                <a:ea typeface="Arial"/>
              </a:rPr>
              <a:t> different channels transmitted in different frequency bands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Access Network: Cable Network </a:t>
            </a:r>
            <a:r>
              <a:rPr b="0" lang="en-US" sz="2000" spc="-1" strike="noStrike">
                <a:solidFill>
                  <a:srgbClr val="007fa3"/>
                </a:solidFill>
                <a:latin typeface="Times New Roman"/>
                <a:ea typeface="Times New Roman"/>
              </a:rPr>
              <a:t>(2 of 3)</a:t>
            </a:r>
            <a:endParaRPr b="0" lang="en-US" sz="2000" spc="-1" strike="noStrike">
              <a:solidFill>
                <a:srgbClr val="000000"/>
              </a:solidFill>
              <a:latin typeface="Arial"/>
            </a:endParaRPr>
          </a:p>
        </p:txBody>
      </p:sp>
      <p:pic>
        <p:nvPicPr>
          <p:cNvPr id="519" name="Picture 3" descr="In a cable access diagram, houses are interconnected by cables. Data and television are transmitted at different frequencies over a shared cable distribution network. At the cable headend, the C M T S or cable modem termination system funnels transmissions from the various connected houses to an I S P, which consists of interconnected routers."/>
          <p:cNvPicPr/>
          <p:nvPr/>
        </p:nvPicPr>
        <p:blipFill>
          <a:blip r:embed="rId1"/>
          <a:stretch/>
        </p:blipFill>
        <p:spPr>
          <a:xfrm>
            <a:off x="771840" y="2542320"/>
            <a:ext cx="7600320" cy="25952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Access Network: Cable Network </a:t>
            </a:r>
            <a:r>
              <a:rPr b="0" lang="en-US" sz="2000" spc="-1" strike="noStrike">
                <a:solidFill>
                  <a:srgbClr val="007fa3"/>
                </a:solidFill>
                <a:latin typeface="Times New Roman"/>
                <a:ea typeface="Times New Roman"/>
              </a:rPr>
              <a:t>(3 of 3)</a:t>
            </a:r>
            <a:endParaRPr b="0" lang="en-US" sz="2000" spc="-1" strike="noStrike">
              <a:solidFill>
                <a:srgbClr val="000000"/>
              </a:solidFill>
              <a:latin typeface="Arial"/>
            </a:endParaRPr>
          </a:p>
        </p:txBody>
      </p:sp>
      <p:sp>
        <p:nvSpPr>
          <p:cNvPr id="521" name="TextShape 2"/>
          <p:cNvSpPr txBox="1"/>
          <p:nvPr/>
        </p:nvSpPr>
        <p:spPr>
          <a:xfrm>
            <a:off x="457200" y="1600200"/>
            <a:ext cx="822924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H</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F</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C: hybrid fiber coax</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asymmetric: up to 30M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 downstream transmission rate, 2 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 upstream transmission rate</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network</a:t>
            </a:r>
            <a:r>
              <a:rPr b="0" lang="en-US" sz="2400" spc="-1" strike="noStrike">
                <a:solidFill>
                  <a:srgbClr val="000099"/>
                </a:solidFill>
                <a:latin typeface="Arial"/>
                <a:ea typeface="ＭＳ Ｐゴシック"/>
              </a:rPr>
              <a:t> </a:t>
            </a:r>
            <a:r>
              <a:rPr b="0" lang="en-US" sz="2400" spc="-1" strike="noStrike">
                <a:solidFill>
                  <a:srgbClr val="000000"/>
                </a:solidFill>
                <a:latin typeface="Arial"/>
                <a:ea typeface="ＭＳ Ｐゴシック"/>
              </a:rPr>
              <a:t>of cable, fiber attaches homes to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router</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homes </a:t>
            </a:r>
            <a:r>
              <a:rPr b="1" lang="en-US" sz="2400" spc="-1" strike="noStrike">
                <a:solidFill>
                  <a:srgbClr val="000000"/>
                </a:solidFill>
                <a:latin typeface="Arial"/>
                <a:ea typeface="ＭＳ Ｐゴシック"/>
              </a:rPr>
              <a:t>share access network</a:t>
            </a:r>
            <a:r>
              <a:rPr b="0" lang="en-US" sz="2400" spc="-1" strike="noStrike">
                <a:solidFill>
                  <a:srgbClr val="ff0000"/>
                </a:solidFill>
                <a:latin typeface="Arial"/>
                <a:ea typeface="ＭＳ Ｐゴシック"/>
              </a:rPr>
              <a:t> </a:t>
            </a:r>
            <a:r>
              <a:rPr b="0" lang="en-US" sz="2400" spc="-1" strike="noStrike">
                <a:solidFill>
                  <a:srgbClr val="000000"/>
                </a:solidFill>
                <a:latin typeface="Arial"/>
                <a:ea typeface="ＭＳ Ｐゴシック"/>
              </a:rPr>
              <a:t>to cable headend</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unlike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L, which has dedicated access to central office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Introduction </a:t>
            </a:r>
            <a:r>
              <a:rPr b="0" lang="en-US" sz="2000" spc="-1" strike="noStrike">
                <a:solidFill>
                  <a:srgbClr val="007fa3"/>
                </a:solidFill>
                <a:latin typeface="Times New Roman"/>
                <a:ea typeface="ＭＳ Ｐゴシック"/>
              </a:rPr>
              <a:t>(1 of 2)</a:t>
            </a:r>
            <a:endParaRPr b="0" lang="en-US" sz="2000" spc="-1" strike="noStrike">
              <a:solidFill>
                <a:srgbClr val="000000"/>
              </a:solidFill>
              <a:latin typeface="Arial"/>
            </a:endParaRPr>
          </a:p>
        </p:txBody>
      </p:sp>
      <p:sp>
        <p:nvSpPr>
          <p:cNvPr id="459"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ＭＳ Ｐゴシック"/>
              </a:rPr>
              <a:t>Our Goal:</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get “feel” and terminology</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more depth, detail </a:t>
            </a:r>
            <a:r>
              <a:rPr b="1" lang="en-US" sz="2400" spc="-1" strike="noStrike">
                <a:solidFill>
                  <a:srgbClr val="000000"/>
                </a:solidFill>
                <a:latin typeface="Arial"/>
                <a:ea typeface="ＭＳ Ｐゴシック"/>
              </a:rPr>
              <a:t>later </a:t>
            </a:r>
            <a:r>
              <a:rPr b="0" lang="en-US" sz="2400" spc="-1" strike="noStrike">
                <a:solidFill>
                  <a:srgbClr val="000000"/>
                </a:solidFill>
                <a:latin typeface="Arial"/>
                <a:ea typeface="ＭＳ Ｐゴシック"/>
              </a:rPr>
              <a:t>in course</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approach:</a:t>
            </a:r>
            <a:endParaRPr b="0" lang="en-US" sz="2400" spc="-1" strike="noStrike">
              <a:solidFill>
                <a:srgbClr val="000000"/>
              </a:solidFill>
              <a:latin typeface="Arial"/>
            </a:endParaRPr>
          </a:p>
          <a:p>
            <a:pPr lvl="1" marL="743040" indent="-282960">
              <a:lnSpc>
                <a:spcPct val="100000"/>
              </a:lnSpc>
              <a:spcBef>
                <a:spcPts val="601"/>
              </a:spcBef>
              <a:buClr>
                <a:srgbClr val="007fa3"/>
              </a:buClr>
              <a:buSzPct val="85000"/>
              <a:buFont typeface="Arial"/>
              <a:buChar char="–"/>
            </a:pPr>
            <a:r>
              <a:rPr b="0" lang="en-US" sz="2400" spc="-1" strike="noStrike">
                <a:solidFill>
                  <a:srgbClr val="000000"/>
                </a:solidFill>
                <a:latin typeface="Arial"/>
                <a:ea typeface="Arial"/>
              </a:rPr>
              <a:t>use Internet as example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Access Network: Home Network</a:t>
            </a:r>
            <a:endParaRPr b="0" lang="en-US" sz="3400" spc="-1" strike="noStrike">
              <a:solidFill>
                <a:srgbClr val="000000"/>
              </a:solidFill>
              <a:latin typeface="Arial"/>
            </a:endParaRPr>
          </a:p>
        </p:txBody>
      </p:sp>
      <p:pic>
        <p:nvPicPr>
          <p:cNvPr id="523" name="Picture 4" descr="A diagram of home network has various connected devices. A cable or D S L modem has 2 wires. 1 wire extends outside the house, to and from headend or central office. The other wire connection is to a router, or firewall, N A T. The router has 3 wires. 1 wire connects to a wifi router, or wireless access point, 54 M b p s. The wifi router and the router are often combined in a single box. The router is wired to 2 P C’s, wired Ethernet, 1 G b p s. 3 wireless devices, a smartphone, a laptop, and a fridge, emit signals."/>
          <p:cNvPicPr/>
          <p:nvPr/>
        </p:nvPicPr>
        <p:blipFill>
          <a:blip r:embed="rId1"/>
          <a:stretch/>
        </p:blipFill>
        <p:spPr>
          <a:xfrm>
            <a:off x="1131480" y="1909080"/>
            <a:ext cx="6880320" cy="39999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Enterprise Access Networks (Ethernet)</a:t>
            </a:r>
            <a:endParaRPr b="0" lang="en-US" sz="3400" spc="-1" strike="noStrike">
              <a:solidFill>
                <a:srgbClr val="000000"/>
              </a:solidFill>
              <a:latin typeface="Arial"/>
            </a:endParaRPr>
          </a:p>
        </p:txBody>
      </p:sp>
      <p:pic>
        <p:nvPicPr>
          <p:cNvPr id="525" name="Picture 3" descr="A diagram of Ethernet networks has 2 connected main parts. Part 1. An institutional router, has 3 wires. 1 wire is an institutional link to I S P, or internet. The other wires connect to Ethernet switches. One Ethernet switch connects to institutional mail, web servers, while the other Ethernet switch connects to P C’s and a wireless router, which emits signals to laptops."/>
          <p:cNvPicPr/>
          <p:nvPr/>
        </p:nvPicPr>
        <p:blipFill>
          <a:blip r:embed="rId1"/>
          <a:stretch/>
        </p:blipFill>
        <p:spPr>
          <a:xfrm>
            <a:off x="898920" y="1474560"/>
            <a:ext cx="7345800" cy="2990880"/>
          </a:xfrm>
          <a:prstGeom prst="rect">
            <a:avLst/>
          </a:prstGeom>
          <a:ln>
            <a:noFill/>
          </a:ln>
        </p:spPr>
      </p:pic>
      <p:sp>
        <p:nvSpPr>
          <p:cNvPr id="526" name="TextShape 2"/>
          <p:cNvSpPr txBox="1"/>
          <p:nvPr/>
        </p:nvSpPr>
        <p:spPr>
          <a:xfrm>
            <a:off x="457200" y="4627800"/>
            <a:ext cx="8358480" cy="15739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typically used in companies, universities, etc.</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10 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 100M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 1G</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 10G</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 transmission rates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today, end systems typically connect into Ethernet switch</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Wireless Access Networks </a:t>
            </a:r>
            <a:r>
              <a:rPr b="0" lang="en-US" sz="2000" spc="-1" strike="noStrike">
                <a:solidFill>
                  <a:srgbClr val="007fa3"/>
                </a:solidFill>
                <a:latin typeface="Times New Roman"/>
                <a:ea typeface="ＭＳ Ｐゴシック"/>
              </a:rPr>
              <a:t>(1 of 2)</a:t>
            </a:r>
            <a:endParaRPr b="0" lang="en-US" sz="2000" spc="-1" strike="noStrike">
              <a:solidFill>
                <a:srgbClr val="000000"/>
              </a:solidFill>
              <a:latin typeface="Arial"/>
            </a:endParaRPr>
          </a:p>
        </p:txBody>
      </p:sp>
      <p:sp>
        <p:nvSpPr>
          <p:cNvPr id="528" name="TextShape 2"/>
          <p:cNvSpPr txBox="1"/>
          <p:nvPr/>
        </p:nvSpPr>
        <p:spPr>
          <a:xfrm>
            <a:off x="457200" y="1600200"/>
            <a:ext cx="8229240" cy="92124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shared</a:t>
            </a:r>
            <a:r>
              <a:rPr b="1" lang="en-US" sz="2000" spc="-1" strike="noStrike">
                <a:solidFill>
                  <a:srgbClr val="000000"/>
                </a:solidFill>
                <a:latin typeface="Arial"/>
                <a:ea typeface="ＭＳ Ｐゴシック"/>
              </a:rPr>
              <a:t> wireless</a:t>
            </a:r>
            <a:r>
              <a:rPr b="0" lang="en-US" sz="2000" spc="-1" strike="noStrike">
                <a:solidFill>
                  <a:srgbClr val="000000"/>
                </a:solidFill>
                <a:latin typeface="Arial"/>
                <a:ea typeface="ＭＳ Ｐゴシック"/>
              </a:rPr>
              <a:t> access network connects end system to router</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via base station aka </a:t>
            </a:r>
            <a:r>
              <a:rPr b="0" lang="en-US" sz="2000" spc="-1" strike="noStrike">
                <a:solidFill>
                  <a:srgbClr val="000000"/>
                </a:solidFill>
                <a:latin typeface="Arial"/>
                <a:ea typeface="ＭＳ Ｐゴシック"/>
              </a:rPr>
              <a:t>“access point”</a:t>
            </a:r>
            <a:endParaRPr b="0" lang="en-US" sz="2000" spc="-1" strike="noStrike">
              <a:solidFill>
                <a:srgbClr val="000000"/>
              </a:solidFill>
              <a:latin typeface="Arial"/>
            </a:endParaRPr>
          </a:p>
        </p:txBody>
      </p:sp>
      <p:sp>
        <p:nvSpPr>
          <p:cNvPr id="529" name="TextShape 3"/>
          <p:cNvSpPr txBox="1"/>
          <p:nvPr/>
        </p:nvSpPr>
        <p:spPr>
          <a:xfrm>
            <a:off x="457200" y="2463120"/>
            <a:ext cx="8229240" cy="1459800"/>
          </a:xfrm>
          <a:prstGeom prst="rect">
            <a:avLst/>
          </a:prstGeom>
          <a:noFill/>
          <a:ln>
            <a:noFill/>
          </a:ln>
        </p:spPr>
        <p:txBody>
          <a:bodyPr tIns="91440" bIns="91440">
            <a:noAutofit/>
          </a:bodyPr>
          <a:p>
            <a:pPr marL="255960" indent="-255600">
              <a:lnSpc>
                <a:spcPct val="100000"/>
              </a:lnSpc>
              <a:spcBef>
                <a:spcPts val="1500"/>
              </a:spcBef>
            </a:pPr>
            <a:r>
              <a:rPr b="1" lang="en-US" sz="2000" spc="-1" strike="noStrike">
                <a:solidFill>
                  <a:srgbClr val="000000"/>
                </a:solidFill>
                <a:latin typeface="Arial"/>
                <a:ea typeface="Arial"/>
              </a:rPr>
              <a:t>wireless L A Ns:</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within building (100 ft.)</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802.11b/g/n (WiFi): 11, 54, 450 M</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s transmission rate</a:t>
            </a:r>
            <a:endParaRPr b="0" lang="en-US" sz="2000" spc="-1" strike="noStrike">
              <a:solidFill>
                <a:srgbClr val="000000"/>
              </a:solidFill>
              <a:latin typeface="Arial"/>
            </a:endParaRPr>
          </a:p>
        </p:txBody>
      </p:sp>
      <p:pic>
        <p:nvPicPr>
          <p:cNvPr id="530" name="Picture 4" descr="A house has a router that has 2 connections. 1 connection extends outside of the house and connects to the internet. The other connection is to a wifi router inside the house. In the house there is a wireless laptop and a fridge."/>
          <p:cNvPicPr/>
          <p:nvPr/>
        </p:nvPicPr>
        <p:blipFill>
          <a:blip r:embed="rId1"/>
          <a:stretch/>
        </p:blipFill>
        <p:spPr>
          <a:xfrm>
            <a:off x="3213360" y="4140000"/>
            <a:ext cx="2717280" cy="21009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Wireless Access Networks </a:t>
            </a:r>
            <a:r>
              <a:rPr b="0" lang="en-US" sz="2000" spc="-1" strike="noStrike">
                <a:solidFill>
                  <a:srgbClr val="007fa3"/>
                </a:solidFill>
                <a:latin typeface="Times New Roman"/>
                <a:ea typeface="ＭＳ Ｐゴシック"/>
              </a:rPr>
              <a:t>(2 of 2)</a:t>
            </a:r>
            <a:endParaRPr b="0" lang="en-US" sz="2000" spc="-1" strike="noStrike">
              <a:solidFill>
                <a:srgbClr val="000000"/>
              </a:solidFill>
              <a:latin typeface="Arial"/>
            </a:endParaRPr>
          </a:p>
        </p:txBody>
      </p:sp>
      <p:sp>
        <p:nvSpPr>
          <p:cNvPr id="532" name="TextShape 2"/>
          <p:cNvSpPr txBox="1"/>
          <p:nvPr/>
        </p:nvSpPr>
        <p:spPr>
          <a:xfrm>
            <a:off x="457200" y="1600200"/>
            <a:ext cx="8229240" cy="218052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wide-area wireless access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provided by telco (cellular) operator, 10’s k</a:t>
            </a:r>
            <a:r>
              <a:rPr b="0" lang="en-US" sz="100" spc="-1" strike="noStrike">
                <a:solidFill>
                  <a:srgbClr val="ffffff"/>
                </a:solidFill>
                <a:latin typeface="Arial"/>
                <a:ea typeface="Arial"/>
              </a:rPr>
              <a:t>ilo</a:t>
            </a:r>
            <a:r>
              <a:rPr b="0" lang="en-US" sz="2400" spc="-1" strike="noStrike">
                <a:solidFill>
                  <a:srgbClr val="000000"/>
                </a:solidFill>
                <a:latin typeface="Arial"/>
                <a:ea typeface="Arial"/>
              </a:rPr>
              <a:t>m</a:t>
            </a:r>
            <a:r>
              <a:rPr b="0" lang="en-US" sz="100" spc="-1" strike="noStrike">
                <a:solidFill>
                  <a:srgbClr val="ffffff"/>
                </a:solidFill>
                <a:latin typeface="Arial"/>
                <a:ea typeface="Arial"/>
              </a:rPr>
              <a:t>etre</a:t>
            </a:r>
            <a:endParaRPr b="0" lang="en-US" sz="1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between 1 and 10 M</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3G, 4G: L</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E</a:t>
            </a:r>
            <a:endParaRPr b="0" lang="en-US" sz="2400" spc="-1" strike="noStrike">
              <a:solidFill>
                <a:srgbClr val="000000"/>
              </a:solidFill>
              <a:latin typeface="Arial"/>
            </a:endParaRPr>
          </a:p>
        </p:txBody>
      </p:sp>
      <p:pic>
        <p:nvPicPr>
          <p:cNvPr id="533" name="Picture 2" descr="A group of wireless items. A tower is wired to a router. The router is wired to the internet. There is a wireless laptop, a smartphone, and a car."/>
          <p:cNvPicPr/>
          <p:nvPr/>
        </p:nvPicPr>
        <p:blipFill>
          <a:blip r:embed="rId1"/>
          <a:stretch/>
        </p:blipFill>
        <p:spPr>
          <a:xfrm>
            <a:off x="3157920" y="3998880"/>
            <a:ext cx="2827440" cy="216504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Host: Sends Packets of Data</a:t>
            </a:r>
            <a:endParaRPr b="0" lang="en-US" sz="3400" spc="-1" strike="noStrike">
              <a:solidFill>
                <a:srgbClr val="000000"/>
              </a:solidFill>
              <a:latin typeface="Arial"/>
            </a:endParaRPr>
          </a:p>
        </p:txBody>
      </p:sp>
      <p:sp>
        <p:nvSpPr>
          <p:cNvPr id="535" name="TextShape 2"/>
          <p:cNvSpPr txBox="1"/>
          <p:nvPr/>
        </p:nvSpPr>
        <p:spPr>
          <a:xfrm>
            <a:off x="457200" y="1600200"/>
            <a:ext cx="4359240" cy="3379680"/>
          </a:xfrm>
          <a:prstGeom prst="rect">
            <a:avLst/>
          </a:prstGeom>
          <a:noFill/>
          <a:ln>
            <a:noFill/>
          </a:ln>
        </p:spPr>
        <p:txBody>
          <a:bodyPr tIns="91440" bIns="91440">
            <a:noAutofit/>
          </a:bodyPr>
          <a:p>
            <a:pPr>
              <a:lnSpc>
                <a:spcPct val="100000"/>
              </a:lnSpc>
              <a:spcBef>
                <a:spcPts val="1500"/>
              </a:spcBef>
            </a:pPr>
            <a:r>
              <a:rPr b="0" lang="en-US" sz="2000" spc="-1" strike="noStrike">
                <a:solidFill>
                  <a:srgbClr val="000000"/>
                </a:solidFill>
                <a:latin typeface="Arial"/>
                <a:ea typeface="Arial"/>
              </a:rPr>
              <a:t>host sending function:</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takes application message</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breaks into smaller chunks, known as </a:t>
            </a:r>
            <a:r>
              <a:rPr b="1" lang="en-US" sz="2000" spc="-1" strike="noStrike">
                <a:solidFill>
                  <a:srgbClr val="000000"/>
                </a:solidFill>
                <a:latin typeface="Arial"/>
                <a:ea typeface="Arial"/>
              </a:rPr>
              <a:t>packets</a:t>
            </a:r>
            <a:r>
              <a:rPr b="0" lang="en-US" sz="2000" spc="-1" strike="noStrike">
                <a:solidFill>
                  <a:srgbClr val="000000"/>
                </a:solidFill>
                <a:latin typeface="Arial"/>
                <a:ea typeface="Arial"/>
              </a:rPr>
              <a:t>, of length </a:t>
            </a:r>
            <a:r>
              <a:rPr b="1" i="1" lang="en-US" sz="2000" spc="-1" strike="noStrike">
                <a:solidFill>
                  <a:srgbClr val="000000"/>
                </a:solidFill>
                <a:latin typeface="Arial"/>
                <a:ea typeface="Arial"/>
              </a:rPr>
              <a:t>L</a:t>
            </a:r>
            <a:r>
              <a:rPr b="0" lang="en-US" sz="2000" spc="-1" strike="noStrike">
                <a:solidFill>
                  <a:srgbClr val="000000"/>
                </a:solidFill>
                <a:latin typeface="Arial"/>
                <a:ea typeface="Arial"/>
              </a:rPr>
              <a:t> bits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transmits packet into access network at </a:t>
            </a:r>
            <a:r>
              <a:rPr b="1" lang="en-US" sz="2000" spc="-1" strike="noStrike">
                <a:solidFill>
                  <a:srgbClr val="000000"/>
                </a:solidFill>
                <a:latin typeface="Arial"/>
                <a:ea typeface="Arial"/>
              </a:rPr>
              <a:t>transmission rate </a:t>
            </a:r>
            <a:r>
              <a:rPr b="1" i="1" lang="en-US" sz="2000" spc="-1" strike="noStrike">
                <a:solidFill>
                  <a:srgbClr val="000000"/>
                </a:solidFill>
                <a:latin typeface="Arial"/>
                <a:ea typeface="Arial"/>
              </a:rPr>
              <a:t>R</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link transmission rate, aka link </a:t>
            </a:r>
            <a:r>
              <a:rPr b="1" lang="en-US" sz="2000" spc="-1" strike="noStrike">
                <a:solidFill>
                  <a:srgbClr val="000000"/>
                </a:solidFill>
                <a:latin typeface="Arial"/>
                <a:ea typeface="Arial"/>
              </a:rPr>
              <a:t>capacity, aka link bandwidth</a:t>
            </a:r>
            <a:endParaRPr b="0" lang="en-US" sz="2000" spc="-1" strike="noStrike">
              <a:solidFill>
                <a:srgbClr val="000000"/>
              </a:solidFill>
              <a:latin typeface="Arial"/>
            </a:endParaRPr>
          </a:p>
        </p:txBody>
      </p:sp>
      <p:pic>
        <p:nvPicPr>
          <p:cNvPr id="536" name="Picture 4" descr="An Ethernet switch is wired to a keyboard, the host. The wire is R, link transmission rate. Above the host, there are 2 packets, L bits each. Above the packets is a P C screen."/>
          <p:cNvPicPr/>
          <p:nvPr/>
        </p:nvPicPr>
        <p:blipFill>
          <a:blip r:embed="rId1"/>
          <a:stretch/>
        </p:blipFill>
        <p:spPr>
          <a:xfrm>
            <a:off x="4901040" y="2215800"/>
            <a:ext cx="3987000" cy="2148840"/>
          </a:xfrm>
          <a:prstGeom prst="rect">
            <a:avLst/>
          </a:prstGeom>
          <a:ln>
            <a:noFill/>
          </a:ln>
        </p:spPr>
      </p:pic>
      <p:pic>
        <p:nvPicPr>
          <p:cNvPr id="537" name="" descr=""/>
          <p:cNvPicPr/>
          <p:nvPr/>
        </p:nvPicPr>
        <p:blipFill>
          <a:blip r:embed="rId2"/>
          <a:stretch/>
        </p:blipFill>
        <p:spPr>
          <a:xfrm>
            <a:off x="1905120" y="5143680"/>
            <a:ext cx="4597560" cy="11937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Physical Media</a:t>
            </a:r>
            <a:endParaRPr b="0" lang="en-US" sz="3400" spc="-1" strike="noStrike">
              <a:solidFill>
                <a:srgbClr val="000000"/>
              </a:solidFill>
              <a:latin typeface="Arial"/>
            </a:endParaRPr>
          </a:p>
        </p:txBody>
      </p:sp>
      <p:sp>
        <p:nvSpPr>
          <p:cNvPr id="539" name="TextShape 2"/>
          <p:cNvSpPr txBox="1"/>
          <p:nvPr/>
        </p:nvSpPr>
        <p:spPr>
          <a:xfrm>
            <a:off x="457200" y="1600200"/>
            <a:ext cx="3934800" cy="427788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bit:</a:t>
            </a:r>
            <a:r>
              <a:rPr b="0" lang="en-US" sz="2000" spc="-1" strike="noStrike">
                <a:solidFill>
                  <a:srgbClr val="ff0000"/>
                </a:solidFill>
                <a:latin typeface="Arial"/>
                <a:ea typeface="ＭＳ Ｐゴシック"/>
              </a:rPr>
              <a:t> </a:t>
            </a:r>
            <a:r>
              <a:rPr b="0" lang="en-US" sz="2000" spc="-1" strike="noStrike">
                <a:solidFill>
                  <a:srgbClr val="000000"/>
                </a:solidFill>
                <a:latin typeface="Arial"/>
                <a:ea typeface="ＭＳ Ｐゴシック"/>
              </a:rPr>
              <a:t>propagates between transmitter/receiver pairs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physical link:</a:t>
            </a:r>
            <a:r>
              <a:rPr b="0" lang="en-US" sz="2000" spc="-1" strike="noStrike">
                <a:solidFill>
                  <a:srgbClr val="000000"/>
                </a:solidFill>
                <a:latin typeface="Arial"/>
                <a:ea typeface="ＭＳ Ｐゴシック"/>
              </a:rPr>
              <a:t> what lies between transmitter &amp; receiver</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guided media:</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signals propagate in solid media: copper, fiber, coax</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unguided media:</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signals propagate freely, e.g., radio</a:t>
            </a:r>
            <a:endParaRPr b="0" lang="en-US" sz="2000" spc="-1" strike="noStrike">
              <a:solidFill>
                <a:srgbClr val="000000"/>
              </a:solidFill>
              <a:latin typeface="Arial"/>
            </a:endParaRPr>
          </a:p>
        </p:txBody>
      </p:sp>
      <p:sp>
        <p:nvSpPr>
          <p:cNvPr id="540" name="TextShape 3"/>
          <p:cNvSpPr txBox="1"/>
          <p:nvPr/>
        </p:nvSpPr>
        <p:spPr>
          <a:xfrm>
            <a:off x="4555800" y="1600200"/>
            <a:ext cx="4130640" cy="195768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Arial"/>
              </a:rPr>
              <a:t>twisted pair (T</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P)</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two insulated copper wires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Category 5: 100 M</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s, 1 G</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s Ethernet</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Category 6: 10G</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s</a:t>
            </a:r>
            <a:endParaRPr b="0" lang="en-US" sz="2000" spc="-1" strike="noStrike">
              <a:solidFill>
                <a:srgbClr val="000000"/>
              </a:solidFill>
              <a:latin typeface="Arial"/>
            </a:endParaRPr>
          </a:p>
        </p:txBody>
      </p:sp>
      <p:pic>
        <p:nvPicPr>
          <p:cNvPr id="541" name="Picture 6" descr="An Ethernet cable has 2 insulated wires. The end of the cable has a plastic piece with copper prongs."/>
          <p:cNvPicPr/>
          <p:nvPr/>
        </p:nvPicPr>
        <p:blipFill>
          <a:blip r:embed="rId1"/>
          <a:stretch/>
        </p:blipFill>
        <p:spPr>
          <a:xfrm>
            <a:off x="5292000" y="4059360"/>
            <a:ext cx="2657880" cy="198864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Physical Media: Coax, Fiber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543" name="TextShape 2"/>
          <p:cNvSpPr txBox="1"/>
          <p:nvPr/>
        </p:nvSpPr>
        <p:spPr>
          <a:xfrm>
            <a:off x="457200" y="1600200"/>
            <a:ext cx="8229240" cy="3020400"/>
          </a:xfrm>
          <a:prstGeom prst="rect">
            <a:avLst/>
          </a:prstGeom>
          <a:noFill/>
          <a:ln>
            <a:noFill/>
          </a:ln>
        </p:spPr>
        <p:txBody>
          <a:bodyPr tIns="91440" bIns="91440">
            <a:noAutofit/>
          </a:bodyPr>
          <a:p>
            <a:pPr marL="255600" indent="-255240">
              <a:lnSpc>
                <a:spcPct val="100000"/>
              </a:lnSpc>
              <a:spcBef>
                <a:spcPts val="1500"/>
              </a:spcBef>
            </a:pPr>
            <a:r>
              <a:rPr b="1" lang="en-US" sz="2400" spc="-1" strike="noStrike">
                <a:solidFill>
                  <a:srgbClr val="000000"/>
                </a:solidFill>
                <a:latin typeface="Arial"/>
                <a:ea typeface="Arial"/>
              </a:rPr>
              <a:t>Coaxial Cable:</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two concentric copper conductors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bidirectional</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broadband:</a:t>
            </a:r>
            <a:endParaRPr b="0" lang="en-US" sz="2400" spc="-1" strike="noStrike">
              <a:solidFill>
                <a:srgbClr val="000000"/>
              </a:solidFill>
              <a:latin typeface="Arial"/>
            </a:endParaRPr>
          </a:p>
          <a:p>
            <a:pPr lvl="1" marL="74268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multiple channels on cable</a:t>
            </a:r>
            <a:endParaRPr b="0" lang="en-US" sz="2400" spc="-1" strike="noStrike">
              <a:solidFill>
                <a:srgbClr val="000000"/>
              </a:solidFill>
              <a:latin typeface="Arial"/>
            </a:endParaRPr>
          </a:p>
          <a:p>
            <a:pPr lvl="1" marL="74268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H</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F</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C</a:t>
            </a:r>
            <a:endParaRPr b="0" lang="en-US" sz="2400" spc="-1" strike="noStrike">
              <a:solidFill>
                <a:srgbClr val="000000"/>
              </a:solidFill>
              <a:latin typeface="Arial"/>
            </a:endParaRPr>
          </a:p>
        </p:txBody>
      </p:sp>
      <p:pic>
        <p:nvPicPr>
          <p:cNvPr id="544" name="Picture 4" descr="A coaxial cable. Behind the insulator, there is a copper conductor. From this conductor, a very thin pole of copper conductor extends out. An insulator twists around the copper pole."/>
          <p:cNvPicPr/>
          <p:nvPr/>
        </p:nvPicPr>
        <p:blipFill>
          <a:blip r:embed="rId1"/>
          <a:stretch/>
        </p:blipFill>
        <p:spPr>
          <a:xfrm>
            <a:off x="2910960" y="4813200"/>
            <a:ext cx="2751840" cy="11941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Physical Media: Coax, Fiber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sp>
        <p:nvSpPr>
          <p:cNvPr id="546" name="TextShape 2"/>
          <p:cNvSpPr txBox="1"/>
          <p:nvPr/>
        </p:nvSpPr>
        <p:spPr>
          <a:xfrm>
            <a:off x="457200" y="1600200"/>
            <a:ext cx="4881960" cy="4525560"/>
          </a:xfrm>
          <a:prstGeom prst="rect">
            <a:avLst/>
          </a:prstGeom>
          <a:noFill/>
          <a:ln>
            <a:noFill/>
          </a:ln>
        </p:spPr>
        <p:txBody>
          <a:bodyPr tIns="91440" bIns="91440">
            <a:noAutofit/>
          </a:bodyPr>
          <a:p>
            <a:pPr>
              <a:lnSpc>
                <a:spcPct val="100000"/>
              </a:lnSpc>
              <a:spcBef>
                <a:spcPts val="1500"/>
              </a:spcBef>
            </a:pPr>
            <a:r>
              <a:rPr b="1" lang="en-US" sz="2200" spc="-1" strike="noStrike">
                <a:solidFill>
                  <a:srgbClr val="000000"/>
                </a:solidFill>
                <a:latin typeface="Arial"/>
                <a:ea typeface="Arial"/>
              </a:rPr>
              <a:t>Fiber Optic Cable:</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glass fiber carrying light pulses, each pulse a bit</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high-speed operation:</a:t>
            </a:r>
            <a:endParaRPr b="0" lang="en-US" sz="2200" spc="-1" strike="noStrike">
              <a:solidFill>
                <a:srgbClr val="000000"/>
              </a:solidFill>
              <a:latin typeface="Arial"/>
            </a:endParaRPr>
          </a:p>
          <a:p>
            <a:pPr lvl="1" marL="74304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high-speed point-to-point transmission (e.g., 10’s-100’s G</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 transmission rate)</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low error rate:</a:t>
            </a:r>
            <a:endParaRPr b="0" lang="en-US" sz="2200" spc="-1" strike="noStrike">
              <a:solidFill>
                <a:srgbClr val="000000"/>
              </a:solidFill>
              <a:latin typeface="Arial"/>
            </a:endParaRPr>
          </a:p>
          <a:p>
            <a:pPr lvl="1" marL="74304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repeaters spaced far apart</a:t>
            </a:r>
            <a:endParaRPr b="0" lang="en-US" sz="2200" spc="-1" strike="noStrike">
              <a:solidFill>
                <a:srgbClr val="000000"/>
              </a:solidFill>
              <a:latin typeface="Arial"/>
            </a:endParaRPr>
          </a:p>
          <a:p>
            <a:pPr lvl="1" marL="74304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immune to electromagnetic noise</a:t>
            </a:r>
            <a:endParaRPr b="0" lang="en-US" sz="2200" spc="-1" strike="noStrike">
              <a:solidFill>
                <a:srgbClr val="000000"/>
              </a:solidFill>
              <a:latin typeface="Arial"/>
            </a:endParaRPr>
          </a:p>
        </p:txBody>
      </p:sp>
      <p:pic>
        <p:nvPicPr>
          <p:cNvPr id="547" name="Picture 6" descr="A hand holds fiber optic cable. The ends of the cables glow."/>
          <p:cNvPicPr/>
          <p:nvPr/>
        </p:nvPicPr>
        <p:blipFill>
          <a:blip r:embed="rId1"/>
          <a:stretch/>
        </p:blipFill>
        <p:spPr>
          <a:xfrm>
            <a:off x="5772600" y="2848680"/>
            <a:ext cx="2869560" cy="176688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Physical Media: Radio </a:t>
            </a:r>
            <a:r>
              <a:rPr b="0" lang="en-US" sz="2000" spc="-1" strike="noStrike">
                <a:solidFill>
                  <a:srgbClr val="007fa3"/>
                </a:solidFill>
                <a:latin typeface="Times New Roman"/>
                <a:ea typeface="ＭＳ Ｐゴシック"/>
              </a:rPr>
              <a:t>(1 of 2)</a:t>
            </a:r>
            <a:endParaRPr b="0" lang="en-US" sz="2000" spc="-1" strike="noStrike">
              <a:solidFill>
                <a:srgbClr val="000000"/>
              </a:solidFill>
              <a:latin typeface="Arial"/>
            </a:endParaRPr>
          </a:p>
        </p:txBody>
      </p:sp>
      <p:sp>
        <p:nvSpPr>
          <p:cNvPr id="549" name="TextShape 2"/>
          <p:cNvSpPr txBox="1"/>
          <p:nvPr/>
        </p:nvSpPr>
        <p:spPr>
          <a:xfrm>
            <a:off x="457200" y="1600200"/>
            <a:ext cx="822924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signal carried in electromagnetic spectrum</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no physical “wire”</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bidirectional</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propagation environment effects: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reflection</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obstruction by objects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interference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Physical Media: Radio </a:t>
            </a:r>
            <a:r>
              <a:rPr b="0" lang="en-US" sz="2000" spc="-1" strike="noStrike">
                <a:solidFill>
                  <a:srgbClr val="007fa3"/>
                </a:solidFill>
                <a:latin typeface="Times New Roman"/>
                <a:ea typeface="ＭＳ Ｐゴシック"/>
              </a:rPr>
              <a:t>(2 of 2)</a:t>
            </a:r>
            <a:endParaRPr b="0" lang="en-US" sz="2000" spc="-1" strike="noStrike">
              <a:solidFill>
                <a:srgbClr val="000000"/>
              </a:solidFill>
              <a:latin typeface="Arial"/>
            </a:endParaRPr>
          </a:p>
        </p:txBody>
      </p:sp>
      <p:sp>
        <p:nvSpPr>
          <p:cNvPr id="551" name="TextShape 2"/>
          <p:cNvSpPr txBox="1"/>
          <p:nvPr/>
        </p:nvSpPr>
        <p:spPr>
          <a:xfrm>
            <a:off x="457200" y="1570320"/>
            <a:ext cx="8229240" cy="473508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ＭＳ Ｐゴシック"/>
              </a:rPr>
              <a:t>Radio Link Types:</a:t>
            </a:r>
            <a:endParaRPr b="0" lang="en-US" sz="2000" spc="-1" strike="noStrike">
              <a:solidFill>
                <a:srgbClr val="000000"/>
              </a:solidFill>
              <a:latin typeface="Arial"/>
            </a:endParaRPr>
          </a:p>
          <a:p>
            <a:pPr marL="255600" indent="-255240">
              <a:lnSpc>
                <a:spcPct val="100000"/>
              </a:lnSpc>
              <a:spcBef>
                <a:spcPts val="1500"/>
              </a:spcBef>
              <a:buClr>
                <a:srgbClr val="1a6c7c"/>
              </a:buClr>
              <a:buFont typeface="Arial"/>
              <a:buChar char="•"/>
            </a:pPr>
            <a:r>
              <a:rPr b="1" lang="en-US" sz="2000" spc="-1" strike="noStrike">
                <a:solidFill>
                  <a:srgbClr val="000000"/>
                </a:solidFill>
                <a:latin typeface="Arial"/>
                <a:ea typeface="ＭＳ Ｐゴシック"/>
              </a:rPr>
              <a:t>terrestrial microwave</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e.g. up to 45 M</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s channels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L</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A</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N</a:t>
            </a:r>
            <a:r>
              <a:rPr b="0" lang="en-US" sz="2000" spc="-1" strike="noStrike">
                <a:solidFill>
                  <a:srgbClr val="000000"/>
                </a:solidFill>
                <a:latin typeface="Arial"/>
                <a:ea typeface="ＭＳ Ｐゴシック"/>
              </a:rPr>
              <a:t> (e.g., WiFi)</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54 M</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wide-area</a:t>
            </a:r>
            <a:r>
              <a:rPr b="0" lang="en-US" sz="2000" spc="-1" strike="noStrike">
                <a:solidFill>
                  <a:srgbClr val="000000"/>
                </a:solidFill>
                <a:latin typeface="Arial"/>
                <a:ea typeface="ＭＳ Ｐゴシック"/>
              </a:rPr>
              <a:t> (e.g., cellular)</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4G cellular: ~ 10 M</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Satellite</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K</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s to 45M</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s channel (or multiple smaller channels)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270 m</a:t>
            </a:r>
            <a:r>
              <a:rPr b="0" lang="en-US" sz="100" spc="-1" strike="noStrike">
                <a:solidFill>
                  <a:srgbClr val="ffffff"/>
                </a:solidFill>
                <a:latin typeface="Arial"/>
                <a:ea typeface="ＭＳ Ｐゴシック"/>
              </a:rPr>
              <a:t>illi</a:t>
            </a:r>
            <a:r>
              <a:rPr b="0" lang="en-US" sz="2000" spc="-1" strike="noStrike">
                <a:solidFill>
                  <a:srgbClr val="000000"/>
                </a:solidFill>
                <a:latin typeface="Arial"/>
                <a:ea typeface="ＭＳ Ｐゴシック"/>
              </a:rPr>
              <a:t>sec end-end delay</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geosynchronous versus low altitude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Introduction </a:t>
            </a:r>
            <a:r>
              <a:rPr b="0" lang="en-US" sz="2000" spc="-1" strike="noStrike">
                <a:solidFill>
                  <a:srgbClr val="007fa3"/>
                </a:solidFill>
                <a:latin typeface="Times New Roman"/>
                <a:ea typeface="ＭＳ Ｐゴシック"/>
              </a:rPr>
              <a:t>(2 of 2)</a:t>
            </a:r>
            <a:endParaRPr b="0" lang="en-US" sz="2000" spc="-1" strike="noStrike">
              <a:solidFill>
                <a:srgbClr val="000000"/>
              </a:solidFill>
              <a:latin typeface="Arial"/>
            </a:endParaRPr>
          </a:p>
        </p:txBody>
      </p:sp>
      <p:sp>
        <p:nvSpPr>
          <p:cNvPr id="461"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200" spc="-1" strike="noStrike">
                <a:solidFill>
                  <a:srgbClr val="000000"/>
                </a:solidFill>
                <a:latin typeface="Arial"/>
                <a:ea typeface="ＭＳ Ｐゴシック"/>
              </a:rPr>
              <a:t>Overview:</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What’s the Internet?</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What’s a protocol?</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network edge; hosts, access net, physical media</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network core: packet/circuit switching, Internet structure</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performance: loss, delay, throughput</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security</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protocol layers, service models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history</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Learning Objectives </a:t>
            </a:r>
            <a:r>
              <a:rPr b="0" lang="en-US" sz="2000" spc="-1" strike="noStrike">
                <a:solidFill>
                  <a:srgbClr val="007fa3"/>
                </a:solidFill>
                <a:latin typeface="Times New Roman"/>
                <a:ea typeface="ＭＳ Ｐゴシック"/>
              </a:rPr>
              <a:t>(3 of 7)</a:t>
            </a:r>
            <a:endParaRPr b="0" lang="en-US" sz="2000" spc="-1" strike="noStrike">
              <a:solidFill>
                <a:srgbClr val="000000"/>
              </a:solidFill>
              <a:latin typeface="Arial"/>
            </a:endParaRPr>
          </a:p>
        </p:txBody>
      </p:sp>
      <p:sp>
        <p:nvSpPr>
          <p:cNvPr id="553"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601"/>
              </a:spcBef>
            </a:pPr>
            <a:r>
              <a:rPr b="1" lang="en-US" sz="2400" spc="-1" strike="noStrike">
                <a:solidFill>
                  <a:srgbClr val="007fa3"/>
                </a:solidFill>
                <a:latin typeface="Arial"/>
                <a:ea typeface="Arial"/>
              </a:rPr>
              <a:t>1.1</a:t>
            </a:r>
            <a:r>
              <a:rPr b="0" lang="en-US" sz="2400" spc="-1" strike="noStrike">
                <a:solidFill>
                  <a:srgbClr val="000000"/>
                </a:solidFill>
                <a:latin typeface="Arial"/>
                <a:ea typeface="Arial"/>
              </a:rPr>
              <a:t> what is the Internet?</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1.2</a:t>
            </a:r>
            <a:r>
              <a:rPr b="0" lang="en-US" sz="2400" spc="-1" strike="noStrike">
                <a:solidFill>
                  <a:srgbClr val="000000"/>
                </a:solidFill>
                <a:latin typeface="Arial"/>
                <a:ea typeface="Arial"/>
              </a:rPr>
              <a:t> network edge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end systems, access networks, links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1.3</a:t>
            </a:r>
            <a:r>
              <a:rPr b="0" lang="en-US" sz="2400" spc="-1" strike="noStrike">
                <a:solidFill>
                  <a:srgbClr val="000099"/>
                </a:solidFill>
                <a:latin typeface="Arial"/>
                <a:ea typeface="Arial"/>
              </a:rPr>
              <a:t> </a:t>
            </a:r>
            <a:r>
              <a:rPr b="1" lang="en-US" sz="2400" spc="-1" strike="noStrike">
                <a:solidFill>
                  <a:srgbClr val="000000"/>
                </a:solidFill>
                <a:latin typeface="Arial"/>
                <a:ea typeface="Arial"/>
              </a:rPr>
              <a:t>network core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400" spc="-1" strike="noStrike">
                <a:solidFill>
                  <a:srgbClr val="000000"/>
                </a:solidFill>
                <a:latin typeface="Arial"/>
                <a:ea typeface="Arial"/>
              </a:rPr>
              <a:t>packet switching, circuit switching, network structure</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1.4</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delay, loss, throughput in networks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1.5</a:t>
            </a:r>
            <a:r>
              <a:rPr b="0" lang="en-US" sz="2400" spc="-1" strike="noStrike">
                <a:solidFill>
                  <a:srgbClr val="000000"/>
                </a:solidFill>
                <a:latin typeface="Arial"/>
                <a:ea typeface="Arial"/>
              </a:rPr>
              <a:t> protocol layers, service models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1.6</a:t>
            </a:r>
            <a:r>
              <a:rPr b="0" lang="en-US" sz="2400" spc="-1" strike="noStrike">
                <a:solidFill>
                  <a:srgbClr val="000000"/>
                </a:solidFill>
                <a:latin typeface="Arial"/>
                <a:ea typeface="Arial"/>
              </a:rPr>
              <a:t> networks under attack: security</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1.7</a:t>
            </a:r>
            <a:r>
              <a:rPr b="0" lang="en-US" sz="2400" spc="-1" strike="noStrike">
                <a:solidFill>
                  <a:srgbClr val="000000"/>
                </a:solidFill>
                <a:latin typeface="Arial"/>
                <a:ea typeface="Arial"/>
              </a:rPr>
              <a:t> history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The Network Core</a:t>
            </a:r>
            <a:endParaRPr b="0" lang="en-US" sz="3400" spc="-1" strike="noStrike">
              <a:solidFill>
                <a:srgbClr val="000000"/>
              </a:solidFill>
              <a:latin typeface="Arial"/>
            </a:endParaRPr>
          </a:p>
        </p:txBody>
      </p:sp>
      <p:sp>
        <p:nvSpPr>
          <p:cNvPr id="555" name="TextShape 2"/>
          <p:cNvSpPr txBox="1"/>
          <p:nvPr/>
        </p:nvSpPr>
        <p:spPr>
          <a:xfrm>
            <a:off x="457200" y="1600200"/>
            <a:ext cx="414720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mesh of interconnected routers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packet-switching: hosts break application-layer messages into packets</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Arial"/>
              </a:rPr>
              <a:t>forward packets</a:t>
            </a:r>
            <a:r>
              <a:rPr b="0" i="1" lang="en-US" sz="2200" spc="-1" strike="noStrike">
                <a:solidFill>
                  <a:srgbClr val="000000"/>
                </a:solidFill>
                <a:latin typeface="Arial"/>
                <a:ea typeface="Arial"/>
              </a:rPr>
              <a:t> </a:t>
            </a:r>
            <a:r>
              <a:rPr b="0" lang="en-US" sz="2200" spc="-1" strike="noStrike">
                <a:solidFill>
                  <a:srgbClr val="000000"/>
                </a:solidFill>
                <a:latin typeface="Arial"/>
                <a:ea typeface="Arial"/>
              </a:rPr>
              <a:t>from one router to the next, across links on path from source to destination</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Arial"/>
              </a:rPr>
              <a:t>each packet transmitted at full link capacity</a:t>
            </a:r>
            <a:endParaRPr b="0" lang="en-US" sz="2200" spc="-1" strike="noStrike">
              <a:solidFill>
                <a:srgbClr val="000000"/>
              </a:solidFill>
              <a:latin typeface="Arial"/>
            </a:endParaRPr>
          </a:p>
        </p:txBody>
      </p:sp>
      <p:pic>
        <p:nvPicPr>
          <p:cNvPr id="556" name="Picture 1" descr="In the computer networking process, the global I S P and regional I S P each consists of interconnected routers."/>
          <p:cNvPicPr/>
          <p:nvPr/>
        </p:nvPicPr>
        <p:blipFill>
          <a:blip r:embed="rId1"/>
          <a:stretch/>
        </p:blipFill>
        <p:spPr>
          <a:xfrm>
            <a:off x="5053680" y="1580400"/>
            <a:ext cx="3424320" cy="452556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Packet-Switching: Store-and-Forward </a:t>
            </a:r>
            <a:r>
              <a:rPr b="0" lang="en-US" sz="2000" spc="-1" strike="noStrike">
                <a:solidFill>
                  <a:srgbClr val="007fa3"/>
                </a:solidFill>
                <a:latin typeface="Times New Roman"/>
                <a:ea typeface="ＭＳ Ｐゴシック"/>
              </a:rPr>
              <a:t>(1 of 3)</a:t>
            </a:r>
            <a:endParaRPr b="0" lang="en-US" sz="2000" spc="-1" strike="noStrike">
              <a:solidFill>
                <a:srgbClr val="000000"/>
              </a:solidFill>
              <a:latin typeface="Arial"/>
            </a:endParaRPr>
          </a:p>
        </p:txBody>
      </p:sp>
      <p:pic>
        <p:nvPicPr>
          <p:cNvPr id="558" name="Picture 4" descr="A diagram of store and forward packet switching has 3 main connected parts. Part 1. A source computer has 3 packets with L bits per packet. Packet 1 is not completely filled. This packet is connected to an identical packet inside a router in part 2. Part 2. The source in part 1 connects via an R b p s cable to a router. A packet is in the router and fills up from packet 1 in the source. Part 3. The router in part 2 connects to a destination computer via an R b p s cable."/>
          <p:cNvPicPr/>
          <p:nvPr/>
        </p:nvPicPr>
        <p:blipFill>
          <a:blip r:embed="rId1"/>
          <a:stretch/>
        </p:blipFill>
        <p:spPr>
          <a:xfrm>
            <a:off x="474120" y="2419200"/>
            <a:ext cx="8195760" cy="231300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Packet-Switching: Store-and-Forward </a:t>
            </a:r>
            <a:r>
              <a:rPr b="0" lang="en-US" sz="2000" spc="-1" strike="noStrike">
                <a:solidFill>
                  <a:srgbClr val="007fa3"/>
                </a:solidFill>
                <a:latin typeface="Times New Roman"/>
                <a:ea typeface="ＭＳ Ｐゴシック"/>
              </a:rPr>
              <a:t>(2 of 3)</a:t>
            </a:r>
            <a:endParaRPr b="0" lang="en-US" sz="2000" spc="-1" strike="noStrike">
              <a:solidFill>
                <a:srgbClr val="000000"/>
              </a:solidFill>
              <a:latin typeface="Arial"/>
            </a:endParaRPr>
          </a:p>
        </p:txBody>
      </p:sp>
      <p:sp>
        <p:nvSpPr>
          <p:cNvPr id="560" name="TextShape 2"/>
          <p:cNvSpPr txBox="1"/>
          <p:nvPr/>
        </p:nvSpPr>
        <p:spPr>
          <a:xfrm>
            <a:off x="457200" y="1600200"/>
            <a:ext cx="1186920" cy="71064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takes</a:t>
            </a:r>
            <a:endParaRPr b="0" lang="en-US" sz="2400" spc="-1" strike="noStrike">
              <a:solidFill>
                <a:srgbClr val="000000"/>
              </a:solidFill>
              <a:latin typeface="Arial"/>
            </a:endParaRPr>
          </a:p>
        </p:txBody>
      </p:sp>
      <p:sp>
        <p:nvSpPr>
          <p:cNvPr id="561" name="TextShape 3"/>
          <p:cNvSpPr txBox="1"/>
          <p:nvPr/>
        </p:nvSpPr>
        <p:spPr>
          <a:xfrm>
            <a:off x="1891800" y="1596600"/>
            <a:ext cx="6794640" cy="710640"/>
          </a:xfrm>
          <a:prstGeom prst="rect">
            <a:avLst/>
          </a:prstGeom>
          <a:noFill/>
          <a:ln>
            <a:noFill/>
          </a:ln>
        </p:spPr>
        <p:txBody>
          <a:bodyPr tIns="91440" bIns="91440">
            <a:noAutofit/>
          </a:bodyPr>
          <a:p>
            <a:pPr marL="255600" indent="-255240">
              <a:lnSpc>
                <a:spcPct val="100000"/>
              </a:lnSpc>
              <a:spcBef>
                <a:spcPts val="1500"/>
              </a:spcBef>
            </a:pPr>
            <a:r>
              <a:rPr b="0" lang="en-US" sz="2400" spc="-1" strike="noStrike">
                <a:solidFill>
                  <a:srgbClr val="000000"/>
                </a:solidFill>
                <a:latin typeface="Arial"/>
                <a:ea typeface="ＭＳ Ｐゴシック"/>
              </a:rPr>
              <a:t>seconds to transmit (push out) </a:t>
            </a:r>
            <a:r>
              <a:rPr b="0" i="1" lang="en-US" sz="2400" spc="-1" strike="noStrike">
                <a:solidFill>
                  <a:srgbClr val="000000"/>
                </a:solidFill>
                <a:latin typeface="Arial"/>
                <a:ea typeface="ＭＳ Ｐゴシック"/>
              </a:rPr>
              <a:t>L-</a:t>
            </a:r>
            <a:r>
              <a:rPr b="0" lang="en-US" sz="2400" spc="-1" strike="noStrike">
                <a:solidFill>
                  <a:srgbClr val="000000"/>
                </a:solidFill>
                <a:latin typeface="Arial"/>
                <a:ea typeface="ＭＳ Ｐゴシック"/>
              </a:rPr>
              <a:t>bit packet into</a:t>
            </a:r>
            <a:endParaRPr b="0" lang="en-US" sz="2400" spc="-1" strike="noStrike">
              <a:solidFill>
                <a:srgbClr val="000000"/>
              </a:solidFill>
              <a:latin typeface="Arial"/>
            </a:endParaRPr>
          </a:p>
        </p:txBody>
      </p:sp>
      <p:sp>
        <p:nvSpPr>
          <p:cNvPr id="562" name="TextShape 4"/>
          <p:cNvSpPr txBox="1"/>
          <p:nvPr/>
        </p:nvSpPr>
        <p:spPr>
          <a:xfrm>
            <a:off x="571680" y="2129760"/>
            <a:ext cx="3134880" cy="441000"/>
          </a:xfrm>
          <a:prstGeom prst="rect">
            <a:avLst/>
          </a:prstGeom>
          <a:noFill/>
          <a:ln>
            <a:noFill/>
          </a:ln>
        </p:spPr>
        <p:txBody>
          <a:bodyPr tIns="91440" bIns="91440">
            <a:noAutofit/>
          </a:bodyPr>
          <a:p>
            <a:pPr marL="179280">
              <a:lnSpc>
                <a:spcPct val="100000"/>
              </a:lnSpc>
              <a:spcBef>
                <a:spcPts val="1500"/>
              </a:spcBef>
            </a:pPr>
            <a:r>
              <a:rPr b="0" lang="en-US" sz="2400" spc="-1" strike="noStrike">
                <a:solidFill>
                  <a:srgbClr val="000000"/>
                </a:solidFill>
                <a:latin typeface="Arial"/>
                <a:ea typeface="ＭＳ Ｐゴシック"/>
              </a:rPr>
              <a:t>link </a:t>
            </a:r>
            <a:r>
              <a:rPr b="0" lang="en-US" sz="2400" spc="-1" strike="noStrike">
                <a:solidFill>
                  <a:srgbClr val="000000"/>
                </a:solidFill>
                <a:latin typeface="Arial"/>
                <a:ea typeface="Arial"/>
              </a:rPr>
              <a:t>at </a:t>
            </a:r>
            <a:r>
              <a:rPr b="0" i="1" lang="en-US" sz="2400" spc="-1" strike="noStrike">
                <a:solidFill>
                  <a:srgbClr val="000000"/>
                </a:solidFill>
                <a:latin typeface="Arial"/>
                <a:ea typeface="ＭＳ Ｐゴシック"/>
              </a:rPr>
              <a:t>R</a:t>
            </a:r>
            <a:r>
              <a:rPr b="0" lang="en-US" sz="2400" spc="-1" strike="noStrike">
                <a:solidFill>
                  <a:srgbClr val="000000"/>
                </a:solidFill>
                <a:latin typeface="Arial"/>
                <a:ea typeface="ＭＳ Ｐゴシック"/>
              </a:rPr>
              <a:t> bps</a:t>
            </a:r>
            <a:endParaRPr b="0" lang="en-US" sz="2400" spc="-1" strike="noStrike">
              <a:solidFill>
                <a:srgbClr val="000000"/>
              </a:solidFill>
              <a:latin typeface="Arial"/>
            </a:endParaRPr>
          </a:p>
        </p:txBody>
      </p:sp>
      <p:sp>
        <p:nvSpPr>
          <p:cNvPr id="563" name="TextShape 5"/>
          <p:cNvSpPr txBox="1"/>
          <p:nvPr/>
        </p:nvSpPr>
        <p:spPr>
          <a:xfrm>
            <a:off x="457200" y="2608560"/>
            <a:ext cx="8229240" cy="891720"/>
          </a:xfrm>
          <a:prstGeom prst="rect">
            <a:avLst/>
          </a:prstGeom>
          <a:noFill/>
          <a:ln>
            <a:noFill/>
          </a:ln>
        </p:spPr>
        <p:txBody>
          <a:bodyPr tIns="91440" bIns="91440">
            <a:noAutofit/>
          </a:bodyPr>
          <a:p>
            <a:pPr marL="25596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store and forward:</a:t>
            </a:r>
            <a:r>
              <a:rPr b="0" i="1" lang="en-US" sz="2400" spc="-1" strike="noStrike">
                <a:solidFill>
                  <a:srgbClr val="ff0000"/>
                </a:solidFill>
                <a:latin typeface="Arial"/>
                <a:ea typeface="ＭＳ Ｐゴシック"/>
              </a:rPr>
              <a:t> </a:t>
            </a:r>
            <a:r>
              <a:rPr b="0" lang="en-US" sz="2400" spc="-1" strike="noStrike">
                <a:solidFill>
                  <a:srgbClr val="000000"/>
                </a:solidFill>
                <a:latin typeface="Arial"/>
                <a:ea typeface="ＭＳ Ｐゴシック"/>
              </a:rPr>
              <a:t>entire packet must arrive at router before it can be transmitted on next link</a:t>
            </a:r>
            <a:endParaRPr b="0" lang="en-US" sz="24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 </a:t>
            </a:r>
            <a:endParaRPr b="0" lang="en-US" sz="2400" spc="-1" strike="noStrike">
              <a:solidFill>
                <a:srgbClr val="000000"/>
              </a:solidFill>
              <a:latin typeface="Arial"/>
            </a:endParaRPr>
          </a:p>
        </p:txBody>
      </p:sp>
      <p:pic>
        <p:nvPicPr>
          <p:cNvPr id="564" name="Picture 14" descr="End to end delay equals start fraction 2 L over R end fraction, assuming zero propagation delay. More on delay shortly."/>
          <p:cNvPicPr/>
          <p:nvPr/>
        </p:nvPicPr>
        <p:blipFill>
          <a:blip r:embed="rId1"/>
          <a:srcRect l="4470" t="0" r="1396" b="0"/>
          <a:stretch/>
        </p:blipFill>
        <p:spPr>
          <a:xfrm>
            <a:off x="806400" y="3432240"/>
            <a:ext cx="7959600" cy="1273680"/>
          </a:xfrm>
          <a:prstGeom prst="rect">
            <a:avLst/>
          </a:prstGeom>
          <a:ln>
            <a:noFill/>
          </a:ln>
        </p:spPr>
      </p:pic>
      <p:pic>
        <p:nvPicPr>
          <p:cNvPr id="565" name="" descr=""/>
          <p:cNvPicPr/>
          <p:nvPr/>
        </p:nvPicPr>
        <p:blipFill>
          <a:blip r:embed="rId2"/>
          <a:stretch/>
        </p:blipFill>
        <p:spPr>
          <a:xfrm>
            <a:off x="1600200" y="1562040"/>
            <a:ext cx="317520" cy="67320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Packet-Switching: Store-and-Forward </a:t>
            </a:r>
            <a:r>
              <a:rPr b="0" lang="en-US" sz="2000" spc="-1" strike="noStrike">
                <a:solidFill>
                  <a:srgbClr val="007fa3"/>
                </a:solidFill>
                <a:latin typeface="Times New Roman"/>
                <a:ea typeface="ＭＳ Ｐゴシック"/>
              </a:rPr>
              <a:t>(3 of 3)</a:t>
            </a:r>
            <a:endParaRPr b="0" lang="en-US" sz="2000" spc="-1" strike="noStrike">
              <a:solidFill>
                <a:srgbClr val="000000"/>
              </a:solidFill>
              <a:latin typeface="Arial"/>
            </a:endParaRPr>
          </a:p>
        </p:txBody>
      </p:sp>
      <p:sp>
        <p:nvSpPr>
          <p:cNvPr id="567" name="TextShape 2"/>
          <p:cNvSpPr txBox="1"/>
          <p:nvPr/>
        </p:nvSpPr>
        <p:spPr>
          <a:xfrm>
            <a:off x="457200" y="1600200"/>
            <a:ext cx="8229240" cy="4525560"/>
          </a:xfrm>
          <a:prstGeom prst="rect">
            <a:avLst/>
          </a:prstGeom>
          <a:noFill/>
          <a:ln>
            <a:noFill/>
          </a:ln>
        </p:spPr>
        <p:txBody>
          <a:bodyPr tIns="91440" bIns="91440">
            <a:noAutofit/>
          </a:bodyPr>
          <a:p>
            <a:pPr marL="255600" indent="-255240">
              <a:lnSpc>
                <a:spcPct val="90000"/>
              </a:lnSpc>
              <a:spcBef>
                <a:spcPts val="1500"/>
              </a:spcBef>
            </a:pPr>
            <a:r>
              <a:rPr b="1" lang="en-US" sz="2400" spc="-1" strike="noStrike">
                <a:solidFill>
                  <a:srgbClr val="000000"/>
                </a:solidFill>
                <a:latin typeface="Arial"/>
                <a:ea typeface="Arial"/>
              </a:rPr>
              <a:t>one-hop numerical example:</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i="1" lang="en-US" sz="2400" spc="-1" strike="noStrike">
                <a:solidFill>
                  <a:srgbClr val="000000"/>
                </a:solidFill>
                <a:latin typeface="Arial"/>
                <a:ea typeface="Arial"/>
              </a:rPr>
              <a:t>L</a:t>
            </a:r>
            <a:r>
              <a:rPr b="0" lang="en-US" sz="2400" spc="-1" strike="noStrike">
                <a:solidFill>
                  <a:srgbClr val="000000"/>
                </a:solidFill>
                <a:latin typeface="Arial"/>
                <a:ea typeface="Arial"/>
              </a:rPr>
              <a:t> = 7.5 Mbits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i="1" lang="en-US" sz="2400" spc="-1" strike="noStrike">
                <a:solidFill>
                  <a:srgbClr val="000000"/>
                </a:solidFill>
                <a:latin typeface="Arial"/>
                <a:ea typeface="Arial"/>
              </a:rPr>
              <a:t>R</a:t>
            </a:r>
            <a:r>
              <a:rPr b="0" lang="en-US" sz="2400" spc="-1" strike="noStrike">
                <a:solidFill>
                  <a:srgbClr val="000000"/>
                </a:solidFill>
                <a:latin typeface="Arial"/>
                <a:ea typeface="Arial"/>
              </a:rPr>
              <a:t> = 1.5 M</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one-hop transmission delay = 5 sec</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Packet Switching: Queueing Delay, Loss</a:t>
            </a:r>
            <a:endParaRPr b="0" lang="en-US" sz="3400" spc="-1" strike="noStrike">
              <a:solidFill>
                <a:srgbClr val="000000"/>
              </a:solidFill>
              <a:latin typeface="Arial"/>
            </a:endParaRPr>
          </a:p>
        </p:txBody>
      </p:sp>
      <p:pic>
        <p:nvPicPr>
          <p:cNvPr id="569" name="Picture 3" descr="A diagram of queueing delay and loss has 2 connected main parts. There are 5 different P C’s in the diagram, A through E. Part 1. P C’s A and B are connected to a router. R = 100 M b per second. P C A has a green packet. P C B has a blue packet. The router has a queue of packets waiting for the output link. The queue is green, blue, green, green. The router has a wire that connects to a router in part 2. On the wire, R = 1.5 M b per second, there is a line of packets. Green, blue, green, green, blue, space, blue, space, green. Part 2. The router connected to part 1, has 2 other wires. 1 wire connects to P C C. Another wire connects to another router. This router has 2 wires. 1 connects to P C D and the other connects to P C E."/>
          <p:cNvPicPr/>
          <p:nvPr/>
        </p:nvPicPr>
        <p:blipFill>
          <a:blip r:embed="rId1"/>
          <a:stretch/>
        </p:blipFill>
        <p:spPr>
          <a:xfrm>
            <a:off x="433080" y="1619640"/>
            <a:ext cx="8277480" cy="2122920"/>
          </a:xfrm>
          <a:prstGeom prst="rect">
            <a:avLst/>
          </a:prstGeom>
          <a:ln>
            <a:noFill/>
          </a:ln>
        </p:spPr>
      </p:pic>
      <p:sp>
        <p:nvSpPr>
          <p:cNvPr id="570" name="TextShape 2"/>
          <p:cNvSpPr txBox="1"/>
          <p:nvPr/>
        </p:nvSpPr>
        <p:spPr>
          <a:xfrm>
            <a:off x="457200" y="4049640"/>
            <a:ext cx="8229240" cy="2076480"/>
          </a:xfrm>
          <a:prstGeom prst="rect">
            <a:avLst/>
          </a:prstGeom>
          <a:noFill/>
          <a:ln>
            <a:noFill/>
          </a:ln>
        </p:spPr>
        <p:txBody>
          <a:bodyPr tIns="91440" bIns="91440">
            <a:noAutofit/>
          </a:bodyPr>
          <a:p>
            <a:pPr>
              <a:lnSpc>
                <a:spcPct val="85000"/>
              </a:lnSpc>
              <a:spcBef>
                <a:spcPts val="1500"/>
              </a:spcBef>
            </a:pPr>
            <a:r>
              <a:rPr b="1" lang="en-US" sz="2200" spc="-1" strike="noStrike">
                <a:solidFill>
                  <a:srgbClr val="000000"/>
                </a:solidFill>
                <a:latin typeface="Arial"/>
                <a:ea typeface="ＭＳ Ｐゴシック"/>
              </a:rPr>
              <a:t>queuing and loss: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if arrival rate (in bits) to link exceeds transmission rate of link for a period of time:</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packets will queue, wait to be transmitted on link</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packets can be dropped (lost) if memory (buffer) fills up</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Two Key Network-Core Functions</a:t>
            </a:r>
            <a:endParaRPr b="0" lang="en-US" sz="3400" spc="-1" strike="noStrike">
              <a:solidFill>
                <a:srgbClr val="000000"/>
              </a:solidFill>
              <a:latin typeface="Arial"/>
            </a:endParaRPr>
          </a:p>
        </p:txBody>
      </p:sp>
      <p:pic>
        <p:nvPicPr>
          <p:cNvPr id="572" name="Picture 3" descr="A diagram of core functions has 2 main parts. Part 1. There are 6 interconnected routers, arranged in a pentagram with 1 router at the center. An unnumbered connection wires to a packet with 0 1 1 1 on the side. This is the destination address in the arriving packet’s header. The packet has an arrow that follows the wire into the router and then toward another router. Each router has a table above it. Part 2, the table. A table has 2 parts, routing and forwarding. Routing, or routing algorithm, determines the source destination route take by packets. This part flows to the next part. Forwarding, move packets from router’s input to appropriate router output. There is a table called, local forwarding table. The table has 2 columns, header value and output link. There are 4 rows. Row 1. Header value, 0 1 0 0. Output, 3. Row 2. Header value, 0 1 0 1. Output, 2. Row 3. Header value, 0 1 1 1. Output, 2. Row 4. Header value, 1 0 0 1. Output, 1."/>
          <p:cNvPicPr/>
          <p:nvPr/>
        </p:nvPicPr>
        <p:blipFill>
          <a:blip r:embed="rId1"/>
          <a:stretch/>
        </p:blipFill>
        <p:spPr>
          <a:xfrm>
            <a:off x="1298520" y="1876320"/>
            <a:ext cx="6546600" cy="4012920"/>
          </a:xfrm>
          <a:prstGeom prst="rect">
            <a:avLst/>
          </a:prstGeom>
          <a:ln>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Alternative Core: Circuit Switching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574"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ＭＳ Ｐゴシック"/>
              </a:rPr>
              <a:t>end-end resources allocated to, reserved for “call” between source &amp; dest:</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in diagram, each link has four circuits.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call gets 2</a:t>
            </a:r>
            <a:r>
              <a:rPr b="0" lang="en-US" sz="2400" spc="-1" strike="noStrike" baseline="30000">
                <a:solidFill>
                  <a:srgbClr val="000000"/>
                </a:solidFill>
                <a:latin typeface="Arial"/>
                <a:ea typeface="ＭＳ Ｐゴシック"/>
              </a:rPr>
              <a:t>nd</a:t>
            </a:r>
            <a:r>
              <a:rPr b="0" lang="en-US" sz="2400" spc="-1" strike="noStrike">
                <a:solidFill>
                  <a:srgbClr val="000000"/>
                </a:solidFill>
                <a:latin typeface="Arial"/>
                <a:ea typeface="ＭＳ Ｐゴシック"/>
              </a:rPr>
              <a:t> circuit in top link and 1</a:t>
            </a:r>
            <a:r>
              <a:rPr b="0" lang="en-US" sz="2400" spc="-1" strike="noStrike" baseline="30000">
                <a:solidFill>
                  <a:srgbClr val="000000"/>
                </a:solidFill>
                <a:latin typeface="Arial"/>
                <a:ea typeface="ＭＳ Ｐゴシック"/>
              </a:rPr>
              <a:t>st</a:t>
            </a:r>
            <a:r>
              <a:rPr b="0" lang="en-US" sz="2400" spc="-1" strike="noStrike">
                <a:solidFill>
                  <a:srgbClr val="000000"/>
                </a:solidFill>
                <a:latin typeface="Arial"/>
                <a:ea typeface="ＭＳ Ｐゴシック"/>
              </a:rPr>
              <a:t> circuit in right link.</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dedicated resources: no sharing</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circuit-like (guaranteed) performance</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circuit segment idle if not used by call </a:t>
            </a:r>
            <a:r>
              <a:rPr b="1" lang="en-US" sz="2400" spc="-1" strike="noStrike">
                <a:solidFill>
                  <a:srgbClr val="000000"/>
                </a:solidFill>
                <a:latin typeface="Arial"/>
                <a:ea typeface="ＭＳ Ｐゴシック"/>
              </a:rPr>
              <a:t>(no sharing)</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commonly used in traditional telephone networks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Alternative Core: Circuit Switching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pic>
        <p:nvPicPr>
          <p:cNvPr id="576" name="Picture 4" descr="A diagram of circuit switching. There are 4 routers arranged in a square. Each router has multiple connections to the router next to it. The top left router has a P C wired to it. A thicker wire starts from that P C, to the top left router, to the top right router, to the bottom right router, and ends at another P C. "/>
          <p:cNvPicPr/>
          <p:nvPr/>
        </p:nvPicPr>
        <p:blipFill>
          <a:blip r:embed="rId1"/>
          <a:stretch/>
        </p:blipFill>
        <p:spPr>
          <a:xfrm>
            <a:off x="2500920" y="1681200"/>
            <a:ext cx="4141800" cy="413208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Circuit Switching: F</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M Versus 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M</a:t>
            </a:r>
            <a:endParaRPr b="0" lang="en-US" sz="3400" spc="-1" strike="noStrike">
              <a:solidFill>
                <a:srgbClr val="000000"/>
              </a:solidFill>
              <a:latin typeface="Arial"/>
            </a:endParaRPr>
          </a:p>
        </p:txBody>
      </p:sp>
      <p:pic>
        <p:nvPicPr>
          <p:cNvPr id="578" name="Picture 3" descr="2 graphs plot frequency over time. There are 4 users of 4 different colors, blue, green, yellow, magenta. Graph 1, F D M. On the graph, 4 long equal rectangles of each color are stacked horizontally atop one another. Graph 2, T D M. On the graph, 4 equal rectangles representing each users are vertically side by side. The users are arranged in a pattern."/>
          <p:cNvPicPr/>
          <p:nvPr/>
        </p:nvPicPr>
        <p:blipFill>
          <a:blip r:embed="rId1"/>
          <a:stretch/>
        </p:blipFill>
        <p:spPr>
          <a:xfrm>
            <a:off x="1395000" y="1933200"/>
            <a:ext cx="6354000" cy="397620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Learning Objectives </a:t>
            </a:r>
            <a:r>
              <a:rPr b="0" lang="en-US" sz="2000" spc="-1" strike="noStrike">
                <a:solidFill>
                  <a:srgbClr val="007fa3"/>
                </a:solidFill>
                <a:latin typeface="Times New Roman"/>
                <a:ea typeface="ＭＳ Ｐゴシック"/>
              </a:rPr>
              <a:t>(1 of 7)</a:t>
            </a:r>
            <a:endParaRPr b="0" lang="en-US" sz="2000" spc="-1" strike="noStrike">
              <a:solidFill>
                <a:srgbClr val="000000"/>
              </a:solidFill>
              <a:latin typeface="Arial"/>
            </a:endParaRPr>
          </a:p>
        </p:txBody>
      </p:sp>
      <p:sp>
        <p:nvSpPr>
          <p:cNvPr id="463"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601"/>
              </a:spcBef>
            </a:pPr>
            <a:r>
              <a:rPr b="1" lang="en-US" sz="2400" spc="-1" strike="noStrike">
                <a:solidFill>
                  <a:srgbClr val="007fa3"/>
                </a:solidFill>
                <a:latin typeface="Arial"/>
                <a:ea typeface="Arial"/>
              </a:rPr>
              <a:t>1.1</a:t>
            </a:r>
            <a:r>
              <a:rPr b="0" lang="en-US" sz="2400" spc="-1" strike="noStrike">
                <a:solidFill>
                  <a:srgbClr val="000000"/>
                </a:solidFill>
                <a:latin typeface="Arial"/>
                <a:ea typeface="Arial"/>
              </a:rPr>
              <a:t> </a:t>
            </a:r>
            <a:r>
              <a:rPr b="1" lang="en-US" sz="2400" spc="-1" strike="noStrike">
                <a:solidFill>
                  <a:srgbClr val="000000"/>
                </a:solidFill>
                <a:latin typeface="Arial"/>
                <a:ea typeface="Arial"/>
              </a:rPr>
              <a:t>what is the Internet?</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1.2</a:t>
            </a:r>
            <a:r>
              <a:rPr b="0" lang="en-US" sz="2400" spc="-1" strike="noStrike">
                <a:solidFill>
                  <a:srgbClr val="000000"/>
                </a:solidFill>
                <a:latin typeface="Arial"/>
                <a:ea typeface="Arial"/>
              </a:rPr>
              <a:t> network edge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end systems, access networks, links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1.3</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network core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packet switching, circuit switching, network structure</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1.4</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delay, loss, throughput in networks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1.5</a:t>
            </a:r>
            <a:r>
              <a:rPr b="0" lang="en-US" sz="2400" spc="-1" strike="noStrike">
                <a:solidFill>
                  <a:srgbClr val="000000"/>
                </a:solidFill>
                <a:latin typeface="Arial"/>
                <a:ea typeface="Arial"/>
              </a:rPr>
              <a:t> protocol layers, service models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1.6</a:t>
            </a:r>
            <a:r>
              <a:rPr b="0" lang="en-US" sz="2400" spc="-1" strike="noStrike">
                <a:solidFill>
                  <a:srgbClr val="000000"/>
                </a:solidFill>
                <a:latin typeface="Arial"/>
                <a:ea typeface="Arial"/>
              </a:rPr>
              <a:t> networks under attack: security</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1.7</a:t>
            </a:r>
            <a:r>
              <a:rPr b="0" lang="en-US" sz="2400" spc="-1" strike="noStrike">
                <a:solidFill>
                  <a:srgbClr val="000000"/>
                </a:solidFill>
                <a:latin typeface="Arial"/>
                <a:ea typeface="Arial"/>
              </a:rPr>
              <a:t> history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Times New Roman"/>
              </a:rPr>
              <a:t>Packet Switching Versus Circuit Switching </a:t>
            </a:r>
            <a:r>
              <a:rPr b="0" lang="en-US" sz="2000" spc="-1" strike="noStrike">
                <a:solidFill>
                  <a:srgbClr val="007fa3"/>
                </a:solidFill>
                <a:latin typeface="Times New Roman"/>
                <a:ea typeface="Times New Roman"/>
              </a:rPr>
              <a:t>(1 of 4)</a:t>
            </a:r>
            <a:endParaRPr b="0" lang="en-US" sz="2000" spc="-1" strike="noStrike">
              <a:solidFill>
                <a:srgbClr val="000000"/>
              </a:solidFill>
              <a:latin typeface="Arial"/>
            </a:endParaRPr>
          </a:p>
        </p:txBody>
      </p:sp>
      <p:sp>
        <p:nvSpPr>
          <p:cNvPr id="580" name="TextShape 2"/>
          <p:cNvSpPr txBox="1"/>
          <p:nvPr/>
        </p:nvSpPr>
        <p:spPr>
          <a:xfrm>
            <a:off x="457200" y="1600200"/>
            <a:ext cx="8229240" cy="478800"/>
          </a:xfrm>
          <a:prstGeom prst="rect">
            <a:avLst/>
          </a:prstGeom>
          <a:noFill/>
          <a:ln>
            <a:noFill/>
          </a:ln>
        </p:spPr>
        <p:txBody>
          <a:bodyPr tIns="91440" bIns="91440">
            <a:noAutofit/>
          </a:bodyPr>
          <a:p>
            <a:pPr>
              <a:lnSpc>
                <a:spcPct val="100000"/>
              </a:lnSpc>
              <a:spcBef>
                <a:spcPts val="1500"/>
              </a:spcBef>
            </a:pPr>
            <a:r>
              <a:rPr b="1" lang="en-US" sz="2200" spc="-1" strike="noStrike">
                <a:solidFill>
                  <a:srgbClr val="000000"/>
                </a:solidFill>
                <a:latin typeface="Arial"/>
                <a:ea typeface="ＭＳ Ｐゴシック"/>
              </a:rPr>
              <a:t>packet switching allows more users to use network!</a:t>
            </a:r>
            <a:endParaRPr b="0" lang="en-US" sz="2200" spc="-1" strike="noStrike">
              <a:solidFill>
                <a:srgbClr val="000000"/>
              </a:solidFill>
              <a:latin typeface="Arial"/>
            </a:endParaRPr>
          </a:p>
        </p:txBody>
      </p:sp>
      <p:sp>
        <p:nvSpPr>
          <p:cNvPr id="581" name="TextShape 3"/>
          <p:cNvSpPr txBox="1"/>
          <p:nvPr/>
        </p:nvSpPr>
        <p:spPr>
          <a:xfrm>
            <a:off x="457200" y="2192760"/>
            <a:ext cx="8229240" cy="364752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ＭＳ Ｐゴシック"/>
              </a:rPr>
              <a:t>example:</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1 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b/s link</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each user:</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100 k</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b/s when </a:t>
            </a:r>
            <a:r>
              <a:rPr b="0" lang="en-US" sz="2400" spc="-1" strike="noStrike">
                <a:solidFill>
                  <a:srgbClr val="000000"/>
                </a:solidFill>
                <a:latin typeface="Arial"/>
                <a:ea typeface="ＭＳ Ｐゴシック"/>
              </a:rPr>
              <a:t>“active”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active 10% of time</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circuit-switching:</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10 users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Times New Roman"/>
              </a:rPr>
              <a:t>Packet Switching Versus Circuit Switching </a:t>
            </a:r>
            <a:r>
              <a:rPr b="0" lang="en-US" sz="2000" spc="-1" strike="noStrike">
                <a:solidFill>
                  <a:srgbClr val="007fa3"/>
                </a:solidFill>
                <a:latin typeface="Times New Roman"/>
                <a:ea typeface="Times New Roman"/>
              </a:rPr>
              <a:t>(2 of 4)</a:t>
            </a:r>
            <a:endParaRPr b="0" lang="en-US" sz="2000" spc="-1" strike="noStrike">
              <a:solidFill>
                <a:srgbClr val="000000"/>
              </a:solidFill>
              <a:latin typeface="Arial"/>
            </a:endParaRPr>
          </a:p>
        </p:txBody>
      </p:sp>
      <p:sp>
        <p:nvSpPr>
          <p:cNvPr id="583" name="TextShape 2"/>
          <p:cNvSpPr txBox="1"/>
          <p:nvPr/>
        </p:nvSpPr>
        <p:spPr>
          <a:xfrm>
            <a:off x="457200" y="1508040"/>
            <a:ext cx="8229240" cy="10224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packet switching:</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with 35 users, probability &gt; 10 active at same time is less than .0004 *</a:t>
            </a:r>
            <a:endParaRPr b="0" lang="en-US" sz="2000" spc="-1" strike="noStrike">
              <a:solidFill>
                <a:srgbClr val="000000"/>
              </a:solidFill>
              <a:latin typeface="Arial"/>
            </a:endParaRPr>
          </a:p>
        </p:txBody>
      </p:sp>
      <p:pic>
        <p:nvPicPr>
          <p:cNvPr id="584" name="Picture 4" descr="A diagram of packet switching. A router has a 1 m b p s link, extending away from the router. 2 P C’s, representing N users, are connected to the router with 1 arrow each, which continue along the wire."/>
          <p:cNvPicPr/>
          <p:nvPr/>
        </p:nvPicPr>
        <p:blipFill>
          <a:blip r:embed="rId1"/>
          <a:stretch/>
        </p:blipFill>
        <p:spPr>
          <a:xfrm>
            <a:off x="2603160" y="2723760"/>
            <a:ext cx="3936960" cy="1853640"/>
          </a:xfrm>
          <a:prstGeom prst="rect">
            <a:avLst/>
          </a:prstGeom>
          <a:ln>
            <a:noFill/>
          </a:ln>
        </p:spPr>
      </p:pic>
      <p:sp>
        <p:nvSpPr>
          <p:cNvPr id="585" name="TextShape 3"/>
          <p:cNvSpPr txBox="1"/>
          <p:nvPr/>
        </p:nvSpPr>
        <p:spPr>
          <a:xfrm>
            <a:off x="457200" y="4770720"/>
            <a:ext cx="8229240" cy="159984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Arial"/>
              </a:rPr>
              <a:t>Q:</a:t>
            </a:r>
            <a:r>
              <a:rPr b="0" lang="en-US" sz="2000" spc="-1" strike="noStrike">
                <a:solidFill>
                  <a:srgbClr val="000000"/>
                </a:solidFill>
                <a:latin typeface="Arial"/>
                <a:ea typeface="Arial"/>
              </a:rPr>
              <a:t> how did we get value 0.0004?</a:t>
            </a:r>
            <a:endParaRPr b="0" lang="en-US" sz="2000" spc="-1" strike="noStrike">
              <a:solidFill>
                <a:srgbClr val="000000"/>
              </a:solidFill>
              <a:latin typeface="Arial"/>
            </a:endParaRPr>
          </a:p>
          <a:p>
            <a:pPr>
              <a:lnSpc>
                <a:spcPct val="100000"/>
              </a:lnSpc>
              <a:spcBef>
                <a:spcPts val="1500"/>
              </a:spcBef>
            </a:pPr>
            <a:r>
              <a:rPr b="1" lang="en-US" sz="2000" spc="-1" strike="noStrike">
                <a:solidFill>
                  <a:srgbClr val="000000"/>
                </a:solidFill>
                <a:latin typeface="Arial"/>
                <a:ea typeface="Arial"/>
              </a:rPr>
              <a:t>Q:</a:t>
            </a:r>
            <a:r>
              <a:rPr b="0" lang="en-US" sz="2000" spc="-1" strike="noStrike">
                <a:solidFill>
                  <a:srgbClr val="000000"/>
                </a:solidFill>
                <a:latin typeface="Arial"/>
                <a:ea typeface="Arial"/>
              </a:rPr>
              <a:t> what happens if &gt; 35 users ?</a:t>
            </a:r>
            <a:endParaRPr b="0" lang="en-US" sz="2000" spc="-1" strike="noStrike">
              <a:solidFill>
                <a:srgbClr val="000000"/>
              </a:solidFill>
              <a:latin typeface="Arial"/>
            </a:endParaRPr>
          </a:p>
          <a:p>
            <a:pPr marL="101520">
              <a:lnSpc>
                <a:spcPct val="100000"/>
              </a:lnSpc>
              <a:spcBef>
                <a:spcPts val="1500"/>
              </a:spcBef>
            </a:pPr>
            <a:r>
              <a:rPr b="0" lang="en-US" sz="1600" spc="-1" strike="noStrike">
                <a:solidFill>
                  <a:srgbClr val="000000"/>
                </a:solidFill>
                <a:latin typeface="Arial"/>
                <a:ea typeface="Arial"/>
              </a:rPr>
              <a:t>* Check out the online interactive exercises for more examples: </a:t>
            </a:r>
            <a:r>
              <a:rPr b="0" lang="en-US" sz="1600" spc="-1" strike="noStrike" u="sng">
                <a:solidFill>
                  <a:srgbClr val="3c1581"/>
                </a:solidFill>
                <a:uFillTx/>
                <a:latin typeface="Arial"/>
                <a:ea typeface="Arial"/>
                <a:hlinkClick r:id="rId2"/>
              </a:rPr>
              <a:t>http://gaia.cs.umass.edu/kurose_ross/interactive</a:t>
            </a:r>
            <a:r>
              <a:rPr b="0" lang="en-US" sz="1600" spc="-1" strike="noStrike" u="sng">
                <a:solidFill>
                  <a:srgbClr val="3c1581"/>
                </a:solidFill>
                <a:uFillTx/>
                <a:latin typeface="Arial"/>
                <a:ea typeface="Arial"/>
                <a:hlinkClick r:id="rId3"/>
              </a:rPr>
              <a:t>/</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Times New Roman"/>
              </a:rPr>
              <a:t>Packet Switching Versus Circuit Switching </a:t>
            </a:r>
            <a:r>
              <a:rPr b="0" lang="en-US" sz="2000" spc="-1" strike="noStrike">
                <a:solidFill>
                  <a:srgbClr val="007fa3"/>
                </a:solidFill>
                <a:latin typeface="Times New Roman"/>
                <a:ea typeface="Times New Roman"/>
              </a:rPr>
              <a:t>(3 of 4)</a:t>
            </a:r>
            <a:endParaRPr b="0" lang="en-US" sz="2000" spc="-1" strike="noStrike">
              <a:solidFill>
                <a:srgbClr val="000000"/>
              </a:solidFill>
              <a:latin typeface="Arial"/>
            </a:endParaRPr>
          </a:p>
        </p:txBody>
      </p:sp>
      <p:sp>
        <p:nvSpPr>
          <p:cNvPr id="587"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ＭＳ Ｐゴシック"/>
              </a:rPr>
              <a:t>is packet switching a “slam dunk winner?”</a:t>
            </a:r>
            <a:endParaRPr b="0" lang="en-US" sz="2400" spc="-1" strike="noStrike">
              <a:solidFill>
                <a:srgbClr val="000000"/>
              </a:solidFill>
              <a:latin typeface="Arial"/>
            </a:endParaRPr>
          </a:p>
          <a:p>
            <a:pPr lvl="2"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great for bursty data</a:t>
            </a:r>
            <a:endParaRPr b="0" lang="en-US" sz="2400" spc="-1" strike="noStrike">
              <a:solidFill>
                <a:srgbClr val="000000"/>
              </a:solidFill>
              <a:latin typeface="Arial"/>
            </a:endParaRPr>
          </a:p>
          <a:p>
            <a:pPr lvl="2"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resource sharing</a:t>
            </a:r>
            <a:endParaRPr b="0" lang="en-US" sz="2400" spc="-1" strike="noStrike">
              <a:solidFill>
                <a:srgbClr val="000000"/>
              </a:solidFill>
              <a:latin typeface="Arial"/>
            </a:endParaRPr>
          </a:p>
          <a:p>
            <a:pPr lvl="2"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simpler, no call setup</a:t>
            </a:r>
            <a:endParaRPr b="0" lang="en-US" sz="2400" spc="-1" strike="noStrike">
              <a:solidFill>
                <a:srgbClr val="000000"/>
              </a:solidFill>
              <a:latin typeface="Arial"/>
            </a:endParaRPr>
          </a:p>
          <a:p>
            <a:pPr lvl="1"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excessive congestion possible:</a:t>
            </a:r>
            <a:r>
              <a:rPr b="0" lang="en-US" sz="2400" spc="-1" strike="noStrike">
                <a:solidFill>
                  <a:srgbClr val="000000"/>
                </a:solidFill>
                <a:latin typeface="Arial"/>
                <a:ea typeface="ＭＳ Ｐゴシック"/>
              </a:rPr>
              <a:t> packet delay and loss</a:t>
            </a:r>
            <a:endParaRPr b="0" lang="en-US" sz="2400" spc="-1" strike="noStrike">
              <a:solidFill>
                <a:srgbClr val="000000"/>
              </a:solidFill>
              <a:latin typeface="Arial"/>
            </a:endParaRPr>
          </a:p>
          <a:p>
            <a:pPr lvl="2"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protocols needed for reliable data transfer, congestion control</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Times New Roman"/>
              </a:rPr>
              <a:t>Packet Switching Versus Circuit Switching </a:t>
            </a:r>
            <a:r>
              <a:rPr b="0" lang="en-US" sz="2000" spc="-1" strike="noStrike">
                <a:solidFill>
                  <a:srgbClr val="007fa3"/>
                </a:solidFill>
                <a:latin typeface="Times New Roman"/>
                <a:ea typeface="Times New Roman"/>
              </a:rPr>
              <a:t>(4 of 4)</a:t>
            </a:r>
            <a:endParaRPr b="0" lang="en-US" sz="2000" spc="-1" strike="noStrike">
              <a:solidFill>
                <a:srgbClr val="000000"/>
              </a:solidFill>
              <a:latin typeface="Arial"/>
            </a:endParaRPr>
          </a:p>
        </p:txBody>
      </p:sp>
      <p:sp>
        <p:nvSpPr>
          <p:cNvPr id="589" name="TextShape 2"/>
          <p:cNvSpPr txBox="1"/>
          <p:nvPr/>
        </p:nvSpPr>
        <p:spPr>
          <a:xfrm>
            <a:off x="457200" y="1600200"/>
            <a:ext cx="8229240" cy="1371240"/>
          </a:xfrm>
          <a:prstGeom prst="rect">
            <a:avLst/>
          </a:prstGeom>
          <a:noFill/>
          <a:ln>
            <a:noFill/>
          </a:ln>
        </p:spPr>
        <p:txBody>
          <a:bodyPr tIns="91440" bIns="91440">
            <a:noAutofit/>
          </a:bodyPr>
          <a:p>
            <a:pPr lvl="1"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Q: How to provide circuit-like behavior?</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bandwidth guarantees needed for audio/video apps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still an unsolved problem (chapter 7)</a:t>
            </a:r>
            <a:endParaRPr b="0" lang="en-US" sz="2400" spc="-1" strike="noStrike">
              <a:solidFill>
                <a:srgbClr val="000000"/>
              </a:solidFill>
              <a:latin typeface="Arial"/>
            </a:endParaRPr>
          </a:p>
        </p:txBody>
      </p:sp>
      <p:sp>
        <p:nvSpPr>
          <p:cNvPr id="590" name="TextShape 3"/>
          <p:cNvSpPr txBox="1"/>
          <p:nvPr/>
        </p:nvSpPr>
        <p:spPr>
          <a:xfrm>
            <a:off x="457200" y="3101040"/>
            <a:ext cx="8229240" cy="124200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Q:</a:t>
            </a:r>
            <a:r>
              <a:rPr b="0" lang="en-US" sz="2400" spc="-1" strike="noStrike">
                <a:solidFill>
                  <a:srgbClr val="000000"/>
                </a:solidFill>
                <a:latin typeface="Arial"/>
                <a:ea typeface="Arial"/>
              </a:rPr>
              <a:t> human analogies of reserved resources (circuit switching) versus on-demand allocation (packet-switching)?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Internet Structure: Network of Networks </a:t>
            </a:r>
            <a:r>
              <a:rPr b="0" lang="en-US" sz="2000" spc="-1" strike="noStrike">
                <a:solidFill>
                  <a:srgbClr val="007fa3"/>
                </a:solidFill>
                <a:latin typeface="Times New Roman"/>
                <a:ea typeface="ＭＳ Ｐゴシック"/>
              </a:rPr>
              <a:t>(1 of 10)</a:t>
            </a:r>
            <a:endParaRPr b="0" lang="en-US" sz="2000" spc="-1" strike="noStrike">
              <a:solidFill>
                <a:srgbClr val="000000"/>
              </a:solidFill>
              <a:latin typeface="Arial"/>
            </a:endParaRPr>
          </a:p>
        </p:txBody>
      </p:sp>
      <p:sp>
        <p:nvSpPr>
          <p:cNvPr id="592" name="TextShape 2"/>
          <p:cNvSpPr txBox="1"/>
          <p:nvPr/>
        </p:nvSpPr>
        <p:spPr>
          <a:xfrm>
            <a:off x="457200" y="1600200"/>
            <a:ext cx="822924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End systems connect to Internet via </a:t>
            </a:r>
            <a:r>
              <a:rPr b="1" lang="en-US" sz="2400" spc="-1" strike="noStrike">
                <a:solidFill>
                  <a:srgbClr val="000000"/>
                </a:solidFill>
                <a:latin typeface="Arial"/>
                <a:ea typeface="Arial"/>
              </a:rPr>
              <a:t>access I</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S</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P</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s</a:t>
            </a:r>
            <a:r>
              <a:rPr b="0" lang="en-US" sz="2400" spc="-1" strike="noStrike">
                <a:solidFill>
                  <a:srgbClr val="c00000"/>
                </a:solidFill>
                <a:latin typeface="Arial"/>
                <a:ea typeface="Arial"/>
              </a:rPr>
              <a:t> </a:t>
            </a:r>
            <a:r>
              <a:rPr b="0" lang="en-US" sz="2400" spc="-1" strike="noStrike">
                <a:solidFill>
                  <a:srgbClr val="000000"/>
                </a:solidFill>
                <a:latin typeface="Arial"/>
                <a:ea typeface="Arial"/>
              </a:rPr>
              <a:t>(Internet Service Providers)</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residential, company and university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Access I</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Ps in turn must be interconnected.</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so that any two hosts can send packets to each other</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Resulting network of networks is very complex</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evolution was driven by </a:t>
            </a:r>
            <a:r>
              <a:rPr b="1" lang="en-US" sz="2400" spc="-1" strike="noStrike">
                <a:solidFill>
                  <a:srgbClr val="000000"/>
                </a:solidFill>
                <a:latin typeface="Arial"/>
                <a:ea typeface="ＭＳ Ｐゴシック"/>
              </a:rPr>
              <a:t>economics</a:t>
            </a:r>
            <a:r>
              <a:rPr b="0" lang="en-US" sz="2400" spc="-1" strike="noStrike">
                <a:solidFill>
                  <a:srgbClr val="000000"/>
                </a:solidFill>
                <a:latin typeface="Arial"/>
                <a:ea typeface="ＭＳ Ｐゴシック"/>
              </a:rPr>
              <a:t> and </a:t>
            </a:r>
            <a:r>
              <a:rPr b="1" lang="en-US" sz="2400" spc="-1" strike="noStrike">
                <a:solidFill>
                  <a:srgbClr val="000000"/>
                </a:solidFill>
                <a:latin typeface="Arial"/>
                <a:ea typeface="ＭＳ Ｐゴシック"/>
              </a:rPr>
              <a:t>national policies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Let’s take a stepwise approach to describe current Internet structure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Internet Structure: Network of Networks </a:t>
            </a:r>
            <a:r>
              <a:rPr b="0" lang="en-US" sz="2000" spc="-1" strike="noStrike">
                <a:solidFill>
                  <a:srgbClr val="007fa3"/>
                </a:solidFill>
                <a:latin typeface="Times New Roman"/>
                <a:ea typeface="ＭＳ Ｐゴシック"/>
              </a:rPr>
              <a:t>(2 of 10)</a:t>
            </a:r>
            <a:endParaRPr b="0" lang="en-US" sz="2000" spc="-1" strike="noStrike">
              <a:solidFill>
                <a:srgbClr val="000000"/>
              </a:solidFill>
              <a:latin typeface="Arial"/>
            </a:endParaRPr>
          </a:p>
        </p:txBody>
      </p:sp>
      <p:sp>
        <p:nvSpPr>
          <p:cNvPr id="594" name="TextShape 2"/>
          <p:cNvSpPr txBox="1"/>
          <p:nvPr/>
        </p:nvSpPr>
        <p:spPr>
          <a:xfrm>
            <a:off x="457200" y="1600200"/>
            <a:ext cx="8229240" cy="83304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ＭＳ Ｐゴシック"/>
              </a:rPr>
              <a:t>Question:</a:t>
            </a:r>
            <a:r>
              <a:rPr b="0" i="1" lang="en-US" sz="2400" spc="-1" strike="noStrike">
                <a:solidFill>
                  <a:srgbClr val="cc0000"/>
                </a:solidFill>
                <a:latin typeface="Arial"/>
                <a:ea typeface="ＭＳ Ｐゴシック"/>
              </a:rPr>
              <a:t> </a:t>
            </a:r>
            <a:r>
              <a:rPr b="0" lang="en-US" sz="2400" spc="-1" strike="noStrike">
                <a:solidFill>
                  <a:srgbClr val="000000"/>
                </a:solidFill>
                <a:latin typeface="Arial"/>
                <a:ea typeface="ＭＳ Ｐゴシック"/>
              </a:rPr>
              <a:t>given </a:t>
            </a:r>
            <a:r>
              <a:rPr b="1" lang="en-US" sz="2400" spc="-1" strike="noStrike">
                <a:solidFill>
                  <a:srgbClr val="000000"/>
                </a:solidFill>
                <a:latin typeface="Arial"/>
                <a:ea typeface="ＭＳ Ｐゴシック"/>
              </a:rPr>
              <a:t>millions</a:t>
            </a:r>
            <a:r>
              <a:rPr b="0" lang="en-US" sz="2400" spc="-1" strike="noStrike">
                <a:solidFill>
                  <a:srgbClr val="000000"/>
                </a:solidFill>
                <a:latin typeface="Arial"/>
                <a:ea typeface="ＭＳ Ｐゴシック"/>
              </a:rPr>
              <a:t> of access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 how to connect them together?</a:t>
            </a:r>
            <a:endParaRPr b="0" lang="en-US" sz="2400" spc="-1" strike="noStrike">
              <a:solidFill>
                <a:srgbClr val="000000"/>
              </a:solidFill>
              <a:latin typeface="Arial"/>
            </a:endParaRPr>
          </a:p>
        </p:txBody>
      </p:sp>
      <p:pic>
        <p:nvPicPr>
          <p:cNvPr id="595" name="Picture 4" descr="There are 16 access nets in a circle, arranged in sequences of two and three."/>
          <p:cNvPicPr/>
          <p:nvPr/>
        </p:nvPicPr>
        <p:blipFill>
          <a:blip r:embed="rId1"/>
          <a:stretch/>
        </p:blipFill>
        <p:spPr>
          <a:xfrm>
            <a:off x="1608480" y="2720880"/>
            <a:ext cx="5926320" cy="318312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Internet Structure: Network of Networks </a:t>
            </a:r>
            <a:r>
              <a:rPr b="0" lang="en-US" sz="2000" spc="-1" strike="noStrike">
                <a:solidFill>
                  <a:srgbClr val="007fa3"/>
                </a:solidFill>
                <a:latin typeface="Times New Roman"/>
                <a:ea typeface="ＭＳ Ｐゴシック"/>
              </a:rPr>
              <a:t>(3 of 10)</a:t>
            </a:r>
            <a:endParaRPr b="0" lang="en-US" sz="2000" spc="-1" strike="noStrike">
              <a:solidFill>
                <a:srgbClr val="000000"/>
              </a:solidFill>
              <a:latin typeface="Arial"/>
            </a:endParaRPr>
          </a:p>
        </p:txBody>
      </p:sp>
      <p:sp>
        <p:nvSpPr>
          <p:cNvPr id="597" name="TextShape 2"/>
          <p:cNvSpPr txBox="1"/>
          <p:nvPr/>
        </p:nvSpPr>
        <p:spPr>
          <a:xfrm>
            <a:off x="457200" y="1600200"/>
            <a:ext cx="8229240" cy="79992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ＭＳ Ｐゴシック"/>
              </a:rPr>
              <a:t>Option: </a:t>
            </a:r>
            <a:r>
              <a:rPr b="0" lang="en-US" sz="2400" spc="-1" strike="noStrike">
                <a:solidFill>
                  <a:srgbClr val="000000"/>
                </a:solidFill>
                <a:latin typeface="Arial"/>
                <a:ea typeface="ＭＳ Ｐゴシック"/>
              </a:rPr>
              <a:t>connect each access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to every other access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p:txBody>
      </p:sp>
      <p:pic>
        <p:nvPicPr>
          <p:cNvPr id="598" name="Picture 3" descr="There are 16 access nets in a circle, arranged in sequences of two and three. The nets are interconnected, creating a web of wires. Connecting each access I S P to each other directly doesn’t scale, O left parenthesis N squared right parenthesis connections."/>
          <p:cNvPicPr/>
          <p:nvPr/>
        </p:nvPicPr>
        <p:blipFill>
          <a:blip r:embed="rId1"/>
          <a:stretch/>
        </p:blipFill>
        <p:spPr>
          <a:xfrm>
            <a:off x="1330920" y="2687760"/>
            <a:ext cx="6481800" cy="348156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Internet Structure: Network of Networks </a:t>
            </a:r>
            <a:r>
              <a:rPr b="0" lang="en-US" sz="2000" spc="-1" strike="noStrike">
                <a:solidFill>
                  <a:srgbClr val="007fa3"/>
                </a:solidFill>
                <a:latin typeface="Times New Roman"/>
                <a:ea typeface="ＭＳ Ｐゴシック"/>
              </a:rPr>
              <a:t>(4 of 10)</a:t>
            </a:r>
            <a:endParaRPr b="0" lang="en-US" sz="2000" spc="-1" strike="noStrike">
              <a:solidFill>
                <a:srgbClr val="000000"/>
              </a:solidFill>
              <a:latin typeface="Arial"/>
            </a:endParaRPr>
          </a:p>
        </p:txBody>
      </p:sp>
      <p:sp>
        <p:nvSpPr>
          <p:cNvPr id="600" name="TextShape 2"/>
          <p:cNvSpPr txBox="1"/>
          <p:nvPr/>
        </p:nvSpPr>
        <p:spPr>
          <a:xfrm>
            <a:off x="457200" y="1600200"/>
            <a:ext cx="8229240" cy="803520"/>
          </a:xfrm>
          <a:prstGeom prst="rect">
            <a:avLst/>
          </a:prstGeom>
          <a:noFill/>
          <a:ln>
            <a:noFill/>
          </a:ln>
        </p:spPr>
        <p:txBody>
          <a:bodyPr tIns="91440" bIns="91440">
            <a:noAutofit/>
          </a:bodyPr>
          <a:p>
            <a:pPr>
              <a:lnSpc>
                <a:spcPct val="85000"/>
              </a:lnSpc>
              <a:spcBef>
                <a:spcPts val="439"/>
              </a:spcBef>
            </a:pPr>
            <a:r>
              <a:rPr b="1" lang="en-US" sz="2200" spc="-1" strike="noStrike">
                <a:solidFill>
                  <a:srgbClr val="000000"/>
                </a:solidFill>
                <a:latin typeface="Arial"/>
                <a:ea typeface="Arial"/>
              </a:rPr>
              <a:t>Option:</a:t>
            </a:r>
            <a:r>
              <a:rPr b="0" lang="en-US" sz="2200" spc="-1" strike="noStrike">
                <a:solidFill>
                  <a:srgbClr val="000000"/>
                </a:solidFill>
                <a:latin typeface="Arial"/>
                <a:ea typeface="Arial"/>
              </a:rPr>
              <a:t> connect each access 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to one global transit 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a:t>
            </a:r>
            <a:endParaRPr b="0" lang="en-US" sz="2200" spc="-1" strike="noStrike">
              <a:solidFill>
                <a:srgbClr val="000000"/>
              </a:solidFill>
              <a:latin typeface="Arial"/>
            </a:endParaRPr>
          </a:p>
          <a:p>
            <a:pPr>
              <a:lnSpc>
                <a:spcPct val="85000"/>
              </a:lnSpc>
              <a:spcBef>
                <a:spcPts val="439"/>
              </a:spcBef>
            </a:pPr>
            <a:r>
              <a:rPr b="0" lang="en-US" sz="2200" spc="-1" strike="noStrike">
                <a:solidFill>
                  <a:srgbClr val="000000"/>
                </a:solidFill>
                <a:latin typeface="Arial"/>
                <a:ea typeface="Arial"/>
              </a:rPr>
              <a:t>Customer and provider 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 have economic agreement.</a:t>
            </a:r>
            <a:endParaRPr b="0" lang="en-US" sz="2200" spc="-1" strike="noStrike">
              <a:solidFill>
                <a:srgbClr val="000000"/>
              </a:solidFill>
              <a:latin typeface="Arial"/>
            </a:endParaRPr>
          </a:p>
        </p:txBody>
      </p:sp>
      <p:pic>
        <p:nvPicPr>
          <p:cNvPr id="601" name="Picture 3" descr="There are 16 access nets in a circle, arranged in sequences of two and three. Each access net is connected to a router in the global I S P. The routers in the global I S P are interconnected."/>
          <p:cNvPicPr/>
          <p:nvPr/>
        </p:nvPicPr>
        <p:blipFill>
          <a:blip r:embed="rId1"/>
          <a:stretch/>
        </p:blipFill>
        <p:spPr>
          <a:xfrm>
            <a:off x="1596240" y="2691360"/>
            <a:ext cx="5951160" cy="319644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Internet Structure: Network of Networks </a:t>
            </a:r>
            <a:r>
              <a:rPr b="0" lang="en-US" sz="2000" spc="-1" strike="noStrike">
                <a:solidFill>
                  <a:srgbClr val="007fa3"/>
                </a:solidFill>
                <a:latin typeface="Times New Roman"/>
                <a:ea typeface="ＭＳ Ｐゴシック"/>
              </a:rPr>
              <a:t>(5 of 10)</a:t>
            </a:r>
            <a:endParaRPr b="0" lang="en-US" sz="2000" spc="-1" strike="noStrike">
              <a:solidFill>
                <a:srgbClr val="000000"/>
              </a:solidFill>
              <a:latin typeface="Arial"/>
            </a:endParaRPr>
          </a:p>
        </p:txBody>
      </p:sp>
      <p:sp>
        <p:nvSpPr>
          <p:cNvPr id="603" name="TextShape 2"/>
          <p:cNvSpPr txBox="1"/>
          <p:nvPr/>
        </p:nvSpPr>
        <p:spPr>
          <a:xfrm>
            <a:off x="457200" y="1600200"/>
            <a:ext cx="8229240" cy="729720"/>
          </a:xfrm>
          <a:prstGeom prst="rect">
            <a:avLst/>
          </a:prstGeom>
          <a:noFill/>
          <a:ln>
            <a:noFill/>
          </a:ln>
        </p:spPr>
        <p:txBody>
          <a:bodyPr tIns="91440" bIns="91440">
            <a:noAutofit/>
          </a:bodyPr>
          <a:p>
            <a:pPr>
              <a:lnSpc>
                <a:spcPct val="85000"/>
              </a:lnSpc>
              <a:spcBef>
                <a:spcPts val="1500"/>
              </a:spcBef>
            </a:pPr>
            <a:r>
              <a:rPr b="0" lang="en-US" sz="2200" spc="-1" strike="noStrike">
                <a:solidFill>
                  <a:srgbClr val="000000"/>
                </a:solidFill>
                <a:latin typeface="Arial"/>
                <a:ea typeface="Arial"/>
              </a:rPr>
              <a:t>But if one global 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is viable business, there will be competitors ….</a:t>
            </a:r>
            <a:endParaRPr b="0" lang="en-US" sz="2200" spc="-1" strike="noStrike">
              <a:solidFill>
                <a:srgbClr val="000000"/>
              </a:solidFill>
              <a:latin typeface="Arial"/>
            </a:endParaRPr>
          </a:p>
        </p:txBody>
      </p:sp>
      <p:pic>
        <p:nvPicPr>
          <p:cNvPr id="604" name="Picture 3" descr="There are 16 access nets in a circle, arranged in sequences of two and three. Each access net is connected to one of three I S P’s, I S P A, I S P B, and I S P C. Each I S P has interconnected routers. There are no connections among the I S P’s."/>
          <p:cNvPicPr/>
          <p:nvPr/>
        </p:nvPicPr>
        <p:blipFill>
          <a:blip r:embed="rId1"/>
          <a:stretch/>
        </p:blipFill>
        <p:spPr>
          <a:xfrm>
            <a:off x="1362960" y="2584440"/>
            <a:ext cx="6417360" cy="344700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Internet Structure: Network of Networks </a:t>
            </a:r>
            <a:r>
              <a:rPr b="0" lang="en-US" sz="2000" spc="-1" strike="noStrike">
                <a:solidFill>
                  <a:srgbClr val="007fa3"/>
                </a:solidFill>
                <a:latin typeface="Times New Roman"/>
                <a:ea typeface="ＭＳ Ｐゴシック"/>
              </a:rPr>
              <a:t>(6 of 10)</a:t>
            </a:r>
            <a:endParaRPr b="0" lang="en-US" sz="2000" spc="-1" strike="noStrike">
              <a:solidFill>
                <a:srgbClr val="000000"/>
              </a:solidFill>
              <a:latin typeface="Arial"/>
            </a:endParaRPr>
          </a:p>
        </p:txBody>
      </p:sp>
      <p:sp>
        <p:nvSpPr>
          <p:cNvPr id="606" name="TextShape 2"/>
          <p:cNvSpPr txBox="1"/>
          <p:nvPr/>
        </p:nvSpPr>
        <p:spPr>
          <a:xfrm>
            <a:off x="457200" y="1600200"/>
            <a:ext cx="8229240" cy="803520"/>
          </a:xfrm>
          <a:prstGeom prst="rect">
            <a:avLst/>
          </a:prstGeom>
          <a:noFill/>
          <a:ln>
            <a:noFill/>
          </a:ln>
        </p:spPr>
        <p:txBody>
          <a:bodyPr tIns="91440" bIns="91440">
            <a:noAutofit/>
          </a:bodyPr>
          <a:p>
            <a:pPr>
              <a:lnSpc>
                <a:spcPct val="100000"/>
              </a:lnSpc>
              <a:spcBef>
                <a:spcPts val="1500"/>
              </a:spcBef>
            </a:pPr>
            <a:r>
              <a:rPr b="0" lang="en-US" sz="2200" spc="-1" strike="noStrike">
                <a:solidFill>
                  <a:srgbClr val="000000"/>
                </a:solidFill>
                <a:latin typeface="Arial"/>
                <a:ea typeface="Arial"/>
              </a:rPr>
              <a:t>But if one global 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is viable business, there will be competitors …. which must be interconnected</a:t>
            </a:r>
            <a:endParaRPr b="0" lang="en-US" sz="2200" spc="-1" strike="noStrike">
              <a:solidFill>
                <a:srgbClr val="000000"/>
              </a:solidFill>
              <a:latin typeface="Arial"/>
            </a:endParaRPr>
          </a:p>
        </p:txBody>
      </p:sp>
      <p:pic>
        <p:nvPicPr>
          <p:cNvPr id="607" name="Picture 3"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p:cNvPicPr/>
          <p:nvPr/>
        </p:nvPicPr>
        <p:blipFill>
          <a:blip r:embed="rId1"/>
          <a:stretch/>
        </p:blipFill>
        <p:spPr>
          <a:xfrm>
            <a:off x="1395000" y="2691360"/>
            <a:ext cx="6354000" cy="35366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What’s the Internet: “Nuts and Bolts” View </a:t>
            </a:r>
            <a:r>
              <a:rPr b="0" lang="en-US" sz="2000" spc="-1" strike="noStrike">
                <a:solidFill>
                  <a:srgbClr val="007fa3"/>
                </a:solidFill>
                <a:latin typeface="Times New Roman"/>
                <a:ea typeface="ＭＳ Ｐゴシック"/>
              </a:rPr>
              <a:t>(1 of 2)</a:t>
            </a:r>
            <a:endParaRPr b="0" lang="en-US" sz="2000" spc="-1" strike="noStrike">
              <a:solidFill>
                <a:srgbClr val="000000"/>
              </a:solidFill>
              <a:latin typeface="Arial"/>
            </a:endParaRPr>
          </a:p>
        </p:txBody>
      </p:sp>
      <p:pic>
        <p:nvPicPr>
          <p:cNvPr id="465" name="Picture 2" descr="A group of 4 computing devices. A P C, a server, a wireless laptop, and a smart phone. The laptop and phone emit signals."/>
          <p:cNvPicPr/>
          <p:nvPr/>
        </p:nvPicPr>
        <p:blipFill>
          <a:blip r:embed="rId1"/>
          <a:stretch/>
        </p:blipFill>
        <p:spPr>
          <a:xfrm>
            <a:off x="807480" y="1665000"/>
            <a:ext cx="1454400" cy="1363320"/>
          </a:xfrm>
          <a:prstGeom prst="rect">
            <a:avLst/>
          </a:prstGeom>
          <a:ln>
            <a:noFill/>
          </a:ln>
        </p:spPr>
      </p:pic>
      <p:sp>
        <p:nvSpPr>
          <p:cNvPr id="466" name="TextShape 2"/>
          <p:cNvSpPr txBox="1"/>
          <p:nvPr/>
        </p:nvSpPr>
        <p:spPr>
          <a:xfrm>
            <a:off x="3167640" y="1665000"/>
            <a:ext cx="5457600" cy="138348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billions of connected computing devices: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Arial"/>
                <a:ea typeface="ＭＳ Ｐゴシック"/>
              </a:rPr>
              <a:t>hosts</a:t>
            </a:r>
            <a:r>
              <a:rPr b="0" i="1" lang="en-US" sz="2000" spc="-1" strike="noStrike">
                <a:solidFill>
                  <a:srgbClr val="000000"/>
                </a:solidFill>
                <a:latin typeface="Arial"/>
                <a:ea typeface="ＭＳ Ｐゴシック"/>
              </a:rPr>
              <a:t> = </a:t>
            </a:r>
            <a:r>
              <a:rPr b="1" lang="en-US" sz="2000" spc="-1" strike="noStrike">
                <a:solidFill>
                  <a:srgbClr val="000000"/>
                </a:solidFill>
                <a:latin typeface="Arial"/>
                <a:ea typeface="ＭＳ Ｐゴシック"/>
              </a:rPr>
              <a:t>end systems </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running </a:t>
            </a:r>
            <a:r>
              <a:rPr b="1" lang="en-US" sz="2000" spc="-1" strike="noStrike">
                <a:solidFill>
                  <a:srgbClr val="000000"/>
                </a:solidFill>
                <a:latin typeface="Arial"/>
                <a:ea typeface="Arial"/>
              </a:rPr>
              <a:t>network apps</a:t>
            </a:r>
            <a:endParaRPr b="0" lang="en-US" sz="2000" spc="-1" strike="noStrike">
              <a:solidFill>
                <a:srgbClr val="000000"/>
              </a:solidFill>
              <a:latin typeface="Arial"/>
            </a:endParaRPr>
          </a:p>
        </p:txBody>
      </p:sp>
      <p:pic>
        <p:nvPicPr>
          <p:cNvPr id="467" name="Picture 3" descr="A group of 3 communication links. There are 2 wireless links, a tower and a wifi router that both emit signals. A wire provides a wired link."/>
          <p:cNvPicPr/>
          <p:nvPr/>
        </p:nvPicPr>
        <p:blipFill>
          <a:blip r:embed="rId2"/>
          <a:stretch/>
        </p:blipFill>
        <p:spPr>
          <a:xfrm>
            <a:off x="807480" y="3508920"/>
            <a:ext cx="1866600" cy="1193400"/>
          </a:xfrm>
          <a:prstGeom prst="rect">
            <a:avLst/>
          </a:prstGeom>
          <a:ln>
            <a:noFill/>
          </a:ln>
        </p:spPr>
      </p:pic>
      <p:sp>
        <p:nvSpPr>
          <p:cNvPr id="468" name="TextShape 3"/>
          <p:cNvSpPr txBox="1"/>
          <p:nvPr/>
        </p:nvSpPr>
        <p:spPr>
          <a:xfrm>
            <a:off x="3167640" y="3414240"/>
            <a:ext cx="5457600" cy="128808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communication links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fiber, copper, radio, satellite</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transmission rate: </a:t>
            </a:r>
            <a:r>
              <a:rPr b="1" lang="en-US" sz="2000" spc="-1" strike="noStrike">
                <a:solidFill>
                  <a:srgbClr val="000000"/>
                </a:solidFill>
                <a:latin typeface="Arial"/>
                <a:ea typeface="ＭＳ Ｐゴシック"/>
              </a:rPr>
              <a:t>bandwidth</a:t>
            </a:r>
            <a:endParaRPr b="0" lang="en-US" sz="2000" spc="-1" strike="noStrike">
              <a:solidFill>
                <a:srgbClr val="000000"/>
              </a:solidFill>
              <a:latin typeface="Arial"/>
            </a:endParaRPr>
          </a:p>
        </p:txBody>
      </p:sp>
      <p:pic>
        <p:nvPicPr>
          <p:cNvPr id="469" name="Picture 4" descr="A router."/>
          <p:cNvPicPr/>
          <p:nvPr/>
        </p:nvPicPr>
        <p:blipFill>
          <a:blip r:embed="rId3"/>
          <a:stretch/>
        </p:blipFill>
        <p:spPr>
          <a:xfrm>
            <a:off x="1118520" y="5187600"/>
            <a:ext cx="622080" cy="659880"/>
          </a:xfrm>
          <a:prstGeom prst="rect">
            <a:avLst/>
          </a:prstGeom>
          <a:ln>
            <a:noFill/>
          </a:ln>
        </p:spPr>
      </p:pic>
      <p:sp>
        <p:nvSpPr>
          <p:cNvPr id="470" name="TextShape 4"/>
          <p:cNvSpPr txBox="1"/>
          <p:nvPr/>
        </p:nvSpPr>
        <p:spPr>
          <a:xfrm>
            <a:off x="3167640" y="5037120"/>
            <a:ext cx="5457600" cy="119988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packet switches:</a:t>
            </a:r>
            <a:r>
              <a:rPr b="0" lang="en-US" sz="2000" spc="-1" strike="noStrike">
                <a:solidFill>
                  <a:srgbClr val="000000"/>
                </a:solidFill>
                <a:latin typeface="Arial"/>
                <a:ea typeface="ＭＳ Ｐゴシック"/>
              </a:rPr>
              <a:t> forward packets (chunks of data)</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Arial"/>
                <a:ea typeface="ＭＳ Ｐゴシック"/>
              </a:rPr>
              <a:t>routers</a:t>
            </a:r>
            <a:r>
              <a:rPr b="0" lang="en-US" sz="2000" spc="-1" strike="noStrike">
                <a:solidFill>
                  <a:srgbClr val="000000"/>
                </a:solidFill>
                <a:latin typeface="Arial"/>
                <a:ea typeface="ＭＳ Ｐゴシック"/>
              </a:rPr>
              <a:t> and </a:t>
            </a:r>
            <a:r>
              <a:rPr b="1" lang="en-US" sz="2000" spc="-1" strike="noStrike">
                <a:solidFill>
                  <a:srgbClr val="000000"/>
                </a:solidFill>
                <a:latin typeface="Arial"/>
                <a:ea typeface="ＭＳ Ｐゴシック"/>
              </a:rPr>
              <a:t>switches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Internet Structure: Network of Networks </a:t>
            </a:r>
            <a:r>
              <a:rPr b="0" lang="en-US" sz="2000" spc="-1" strike="noStrike">
                <a:solidFill>
                  <a:srgbClr val="007fa3"/>
                </a:solidFill>
                <a:latin typeface="Times New Roman"/>
                <a:ea typeface="ＭＳ Ｐゴシック"/>
              </a:rPr>
              <a:t>(7 of 10)</a:t>
            </a:r>
            <a:endParaRPr b="0" lang="en-US" sz="2000" spc="-1" strike="noStrike">
              <a:solidFill>
                <a:srgbClr val="000000"/>
              </a:solidFill>
              <a:latin typeface="Arial"/>
            </a:endParaRPr>
          </a:p>
        </p:txBody>
      </p:sp>
      <p:sp>
        <p:nvSpPr>
          <p:cNvPr id="609" name="TextShape 2"/>
          <p:cNvSpPr txBox="1"/>
          <p:nvPr/>
        </p:nvSpPr>
        <p:spPr>
          <a:xfrm>
            <a:off x="457200" y="1600200"/>
            <a:ext cx="8229240" cy="818280"/>
          </a:xfrm>
          <a:prstGeom prst="rect">
            <a:avLst/>
          </a:prstGeom>
          <a:noFill/>
          <a:ln>
            <a:noFill/>
          </a:ln>
        </p:spPr>
        <p:txBody>
          <a:bodyPr tIns="91440" bIns="91440">
            <a:noAutofit/>
          </a:bodyPr>
          <a:p>
            <a:pPr>
              <a:lnSpc>
                <a:spcPct val="100000"/>
              </a:lnSpc>
              <a:spcBef>
                <a:spcPts val="1500"/>
              </a:spcBef>
            </a:pPr>
            <a:r>
              <a:rPr b="0" lang="en-US" sz="2400" spc="-1" strike="noStrike">
                <a:solidFill>
                  <a:srgbClr val="000000"/>
                </a:solidFill>
                <a:latin typeface="Arial"/>
                <a:ea typeface="Arial"/>
              </a:rPr>
              <a:t>… </a:t>
            </a:r>
            <a:r>
              <a:rPr b="0" lang="en-US" sz="2400" spc="-1" strike="noStrike">
                <a:solidFill>
                  <a:srgbClr val="000000"/>
                </a:solidFill>
                <a:latin typeface="Arial"/>
                <a:ea typeface="Arial"/>
              </a:rPr>
              <a:t>and regional networks may arise to connect access nets to I</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Ps</a:t>
            </a:r>
            <a:endParaRPr b="0" lang="en-US" sz="2400" spc="-1" strike="noStrike">
              <a:solidFill>
                <a:srgbClr val="000000"/>
              </a:solidFill>
              <a:latin typeface="Arial"/>
            </a:endParaRPr>
          </a:p>
        </p:txBody>
      </p:sp>
      <p:pic>
        <p:nvPicPr>
          <p:cNvPr id="610" name="Picture 5"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Some access nets are connected via a regional net before being connected to an I S P router."/>
          <p:cNvPicPr/>
          <p:nvPr/>
        </p:nvPicPr>
        <p:blipFill>
          <a:blip r:embed="rId1"/>
          <a:stretch/>
        </p:blipFill>
        <p:spPr>
          <a:xfrm>
            <a:off x="1488240" y="2706120"/>
            <a:ext cx="6167160" cy="331236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Internet Structure: Network of Networks </a:t>
            </a:r>
            <a:r>
              <a:rPr b="0" lang="en-US" sz="2000" spc="-1" strike="noStrike">
                <a:solidFill>
                  <a:srgbClr val="007fa3"/>
                </a:solidFill>
                <a:latin typeface="Times New Roman"/>
                <a:ea typeface="ＭＳ Ｐゴシック"/>
              </a:rPr>
              <a:t>(8 of 10)</a:t>
            </a:r>
            <a:endParaRPr b="0" lang="en-US" sz="2000" spc="-1" strike="noStrike">
              <a:solidFill>
                <a:srgbClr val="000000"/>
              </a:solidFill>
              <a:latin typeface="Arial"/>
            </a:endParaRPr>
          </a:p>
        </p:txBody>
      </p:sp>
      <p:sp>
        <p:nvSpPr>
          <p:cNvPr id="612" name="TextShape 2"/>
          <p:cNvSpPr txBox="1"/>
          <p:nvPr/>
        </p:nvSpPr>
        <p:spPr>
          <a:xfrm>
            <a:off x="620640" y="1600200"/>
            <a:ext cx="8065800" cy="1077480"/>
          </a:xfrm>
          <a:prstGeom prst="rect">
            <a:avLst/>
          </a:prstGeom>
          <a:noFill/>
          <a:ln>
            <a:noFill/>
          </a:ln>
        </p:spPr>
        <p:txBody>
          <a:bodyPr tIns="91440" bIns="91440">
            <a:noAutofit/>
          </a:bodyPr>
          <a:p>
            <a:pPr>
              <a:lnSpc>
                <a:spcPct val="100000"/>
              </a:lnSpc>
              <a:spcBef>
                <a:spcPts val="1500"/>
              </a:spcBef>
            </a:pPr>
            <a:r>
              <a:rPr b="0" lang="en-US" sz="2000" spc="-1" strike="noStrike">
                <a:solidFill>
                  <a:srgbClr val="000000"/>
                </a:solidFill>
                <a:latin typeface="Arial"/>
                <a:ea typeface="Arial"/>
              </a:rPr>
              <a:t>… </a:t>
            </a:r>
            <a:r>
              <a:rPr b="0" lang="en-US" sz="2000" spc="-1" strike="noStrike">
                <a:solidFill>
                  <a:srgbClr val="000000"/>
                </a:solidFill>
                <a:latin typeface="Arial"/>
                <a:ea typeface="Arial"/>
              </a:rPr>
              <a:t>and content provider networks (e.g., Google, Microsoft, Akamai) may run their own network, to bring services, content close to end users</a:t>
            </a:r>
            <a:endParaRPr b="0" lang="en-US" sz="2000" spc="-1" strike="noStrike">
              <a:solidFill>
                <a:srgbClr val="000000"/>
              </a:solidFill>
              <a:latin typeface="Arial"/>
            </a:endParaRPr>
          </a:p>
        </p:txBody>
      </p:sp>
      <p:pic>
        <p:nvPicPr>
          <p:cNvPr id="613" name="Picture 6" descr="There are 16 access nets in a circle, arranged in sequences of two and three. Each access net is connected to one of three I S P’s, I S P A, I S P B, and I S P C. Each I S P has interconnected routers. Routers in one I S P are connected to routers in another I S P via an internet exchange point, or I X P. Routers are also connected directly to each other across I S P’s via peering links. Some access nets are connected via a regional net before being connected to an I S P router. A content provider network spans all three I S P’s."/>
          <p:cNvPicPr/>
          <p:nvPr/>
        </p:nvPicPr>
        <p:blipFill>
          <a:blip r:embed="rId1"/>
          <a:stretch/>
        </p:blipFill>
        <p:spPr>
          <a:xfrm>
            <a:off x="1569960" y="2965320"/>
            <a:ext cx="6167160" cy="331632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Internet Structure: Network of Networks </a:t>
            </a:r>
            <a:r>
              <a:rPr b="0" lang="en-US" sz="2000" spc="-1" strike="noStrike">
                <a:solidFill>
                  <a:srgbClr val="007fa3"/>
                </a:solidFill>
                <a:latin typeface="Times New Roman"/>
                <a:ea typeface="ＭＳ Ｐゴシック"/>
              </a:rPr>
              <a:t>(9 of 10)</a:t>
            </a:r>
            <a:endParaRPr b="0" lang="en-US" sz="2000" spc="-1" strike="noStrike">
              <a:solidFill>
                <a:srgbClr val="000000"/>
              </a:solidFill>
              <a:latin typeface="Arial"/>
            </a:endParaRPr>
          </a:p>
        </p:txBody>
      </p:sp>
      <p:pic>
        <p:nvPicPr>
          <p:cNvPr id="615" name="Picture 2" descr="A network diagram has 4 tiers of connections. The first tier consists of 2 tier 1 I S P’s and google. Tier 2 consists of 3 I X P’s. Tier 3 consists of 2 regional I S P’s. Tier 4 consists of eight access I S P’s. Each access I S P is connected to a tier 1 I S P or Google. For example, access I S P 1 is connected to tier 1 I S P as well as to I X P 1. I X P 1 is connected to Google. Access I S P 6 is connected to regional I S P 2 and to I X P 3. Regional I S P is connected to tier 1 I S P."/>
          <p:cNvPicPr/>
          <p:nvPr/>
        </p:nvPicPr>
        <p:blipFill>
          <a:blip r:embed="rId1"/>
          <a:stretch/>
        </p:blipFill>
        <p:spPr>
          <a:xfrm>
            <a:off x="1131480" y="2041200"/>
            <a:ext cx="6880320" cy="358416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Internet Structure: Network of Networks </a:t>
            </a:r>
            <a:r>
              <a:rPr b="0" lang="en-US" sz="2000" spc="-1" strike="noStrike">
                <a:solidFill>
                  <a:srgbClr val="007fa3"/>
                </a:solidFill>
                <a:latin typeface="Times New Roman"/>
                <a:ea typeface="ＭＳ Ｐゴシック"/>
              </a:rPr>
              <a:t>(10 of 10)</a:t>
            </a:r>
            <a:endParaRPr b="0" lang="en-US" sz="2000" spc="-1" strike="noStrike">
              <a:solidFill>
                <a:srgbClr val="000000"/>
              </a:solidFill>
              <a:latin typeface="Arial"/>
            </a:endParaRPr>
          </a:p>
        </p:txBody>
      </p:sp>
      <p:sp>
        <p:nvSpPr>
          <p:cNvPr id="617" name="TextShape 2"/>
          <p:cNvSpPr txBox="1"/>
          <p:nvPr/>
        </p:nvSpPr>
        <p:spPr>
          <a:xfrm>
            <a:off x="457200" y="1600200"/>
            <a:ext cx="8229240" cy="4525560"/>
          </a:xfrm>
          <a:prstGeom prst="rect">
            <a:avLst/>
          </a:prstGeom>
          <a:blipFill rotWithShape="0">
            <a:blip r:embed="rId1"/>
            <a:stretch>
              <a:fillRect/>
            </a:stretch>
          </a:blipFill>
          <a:ln>
            <a:noFill/>
          </a:ln>
        </p:spPr>
        <p:txBody>
          <a:bodyPr tIns="91440" bIns="91440">
            <a:noAutofit/>
          </a:bodyPr>
          <a:p>
            <a:pPr marL="255600" indent="-255240">
              <a:lnSpc>
                <a:spcPct val="100000"/>
              </a:lnSpc>
              <a:spcBef>
                <a:spcPts val="1500"/>
              </a:spcBef>
              <a:buClr>
                <a:srgbClr val="007fa3"/>
              </a:buClr>
              <a:buFont typeface="Arial"/>
              <a:buChar char="•"/>
            </a:pPr>
            <a:r>
              <a:rPr b="0" lang="en-US" sz="1600" spc="-1" strike="noStrike">
                <a:latin typeface="Arial"/>
                <a:ea typeface="Arial"/>
              </a:rPr>
              <a:t> </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TextShape 1"/>
          <p:cNvSpPr txBox="1"/>
          <p:nvPr/>
        </p:nvSpPr>
        <p:spPr>
          <a:xfrm>
            <a:off x="457200" y="228600"/>
            <a:ext cx="8229240" cy="10663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Tier-I I</a:t>
            </a:r>
            <a:r>
              <a:rPr b="1" lang="en-US" sz="100" spc="-1" strike="noStrike">
                <a:solidFill>
                  <a:srgbClr val="007fa3"/>
                </a:solidFill>
                <a:latin typeface="Times New Roman"/>
                <a:ea typeface="ＭＳ Ｐゴシック"/>
              </a:rPr>
              <a:t> </a:t>
            </a:r>
            <a:r>
              <a:rPr b="1" lang="en-US" sz="3400" spc="-1" strike="noStrike">
                <a:solidFill>
                  <a:srgbClr val="007fa3"/>
                </a:solidFill>
                <a:latin typeface="Times New Roman"/>
                <a:ea typeface="ＭＳ Ｐゴシック"/>
              </a:rPr>
              <a:t>S</a:t>
            </a:r>
            <a:r>
              <a:rPr b="1" lang="en-US" sz="100" spc="-1" strike="noStrike">
                <a:solidFill>
                  <a:srgbClr val="007fa3"/>
                </a:solidFill>
                <a:latin typeface="Times New Roman"/>
                <a:ea typeface="ＭＳ Ｐゴシック"/>
              </a:rPr>
              <a:t> </a:t>
            </a:r>
            <a:r>
              <a:rPr b="1" lang="en-US" sz="3400" spc="-1" strike="noStrike">
                <a:solidFill>
                  <a:srgbClr val="007fa3"/>
                </a:solidFill>
                <a:latin typeface="Times New Roman"/>
                <a:ea typeface="ＭＳ Ｐゴシック"/>
              </a:rPr>
              <a:t>P: e.g., Sprint</a:t>
            </a:r>
            <a:endParaRPr b="0" lang="en-US" sz="3400" spc="-1" strike="noStrike">
              <a:solidFill>
                <a:srgbClr val="000000"/>
              </a:solidFill>
              <a:latin typeface="Arial"/>
            </a:endParaRPr>
          </a:p>
        </p:txBody>
      </p:sp>
      <p:pic>
        <p:nvPicPr>
          <p:cNvPr id="619" name="Picture 2" descr="A map of the United States has a diagram on top of it. The map has many interconnected dots, making a web. The diagram is of point of presence, or P O P. There are 5 interconnected routers arranged in 2 rows, 2 on top and 3 on bottom. The 2 top routers each have a wire going up, to and from backbone. These 2 routers also have horizontal connections, peering. The two routers are connected to three other routers, which have connections to and from customers."/>
          <p:cNvPicPr/>
          <p:nvPr/>
        </p:nvPicPr>
        <p:blipFill>
          <a:blip r:embed="rId1"/>
          <a:stretch/>
        </p:blipFill>
        <p:spPr>
          <a:xfrm>
            <a:off x="883440" y="1657080"/>
            <a:ext cx="7376760" cy="419580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Learning Objectives </a:t>
            </a:r>
            <a:r>
              <a:rPr b="0" lang="en-US" sz="2000" spc="-1" strike="noStrike">
                <a:solidFill>
                  <a:srgbClr val="007fa3"/>
                </a:solidFill>
                <a:latin typeface="Times New Roman"/>
                <a:ea typeface="ＭＳ Ｐゴシック"/>
              </a:rPr>
              <a:t>(4 of 7)</a:t>
            </a:r>
            <a:endParaRPr b="0" lang="en-US" sz="2000" spc="-1" strike="noStrike">
              <a:solidFill>
                <a:srgbClr val="000000"/>
              </a:solidFill>
              <a:latin typeface="Arial"/>
            </a:endParaRPr>
          </a:p>
        </p:txBody>
      </p:sp>
      <p:sp>
        <p:nvSpPr>
          <p:cNvPr id="621"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601"/>
              </a:spcBef>
            </a:pPr>
            <a:r>
              <a:rPr b="1" lang="en-US" sz="2400" spc="-1" strike="noStrike">
                <a:solidFill>
                  <a:srgbClr val="007fa3"/>
                </a:solidFill>
                <a:latin typeface="Arial"/>
                <a:ea typeface="Arial"/>
              </a:rPr>
              <a:t>1.1</a:t>
            </a:r>
            <a:r>
              <a:rPr b="0" lang="en-US" sz="2400" spc="-1" strike="noStrike">
                <a:solidFill>
                  <a:srgbClr val="000000"/>
                </a:solidFill>
                <a:latin typeface="Arial"/>
                <a:ea typeface="Arial"/>
              </a:rPr>
              <a:t> what is the Internet?</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1.2</a:t>
            </a:r>
            <a:r>
              <a:rPr b="0" lang="en-US" sz="2400" spc="-1" strike="noStrike">
                <a:solidFill>
                  <a:srgbClr val="000000"/>
                </a:solidFill>
                <a:latin typeface="Arial"/>
                <a:ea typeface="Arial"/>
              </a:rPr>
              <a:t> network edge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end systems, access networks, links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1.3</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network core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packet switching, circuit switching, network structure</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1.4</a:t>
            </a:r>
            <a:r>
              <a:rPr b="0" lang="en-US" sz="2400" spc="-1" strike="noStrike">
                <a:solidFill>
                  <a:srgbClr val="000099"/>
                </a:solidFill>
                <a:latin typeface="Arial"/>
                <a:ea typeface="Arial"/>
              </a:rPr>
              <a:t> </a:t>
            </a:r>
            <a:r>
              <a:rPr b="1" lang="en-US" sz="2400" spc="-1" strike="noStrike">
                <a:solidFill>
                  <a:srgbClr val="000000"/>
                </a:solidFill>
                <a:latin typeface="Arial"/>
                <a:ea typeface="Arial"/>
              </a:rPr>
              <a:t>delay, loss, throughput in networks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1.5</a:t>
            </a:r>
            <a:r>
              <a:rPr b="0" lang="en-US" sz="2400" spc="-1" strike="noStrike">
                <a:solidFill>
                  <a:srgbClr val="000000"/>
                </a:solidFill>
                <a:latin typeface="Arial"/>
                <a:ea typeface="Arial"/>
              </a:rPr>
              <a:t> protocol layers, service models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1.6</a:t>
            </a:r>
            <a:r>
              <a:rPr b="0" lang="en-US" sz="2400" spc="-1" strike="noStrike">
                <a:solidFill>
                  <a:srgbClr val="000000"/>
                </a:solidFill>
                <a:latin typeface="Arial"/>
                <a:ea typeface="Arial"/>
              </a:rPr>
              <a:t> networks under attack: security</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1.7</a:t>
            </a:r>
            <a:r>
              <a:rPr b="0" lang="en-US" sz="2400" spc="-1" strike="noStrike">
                <a:solidFill>
                  <a:srgbClr val="000000"/>
                </a:solidFill>
                <a:latin typeface="Arial"/>
                <a:ea typeface="Arial"/>
              </a:rPr>
              <a:t> history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How Do Loss and Delay Occur?</a:t>
            </a:r>
            <a:endParaRPr b="0" lang="en-US" sz="3400" spc="-1" strike="noStrike">
              <a:solidFill>
                <a:srgbClr val="000000"/>
              </a:solidFill>
              <a:latin typeface="Arial"/>
            </a:endParaRPr>
          </a:p>
        </p:txBody>
      </p:sp>
      <p:sp>
        <p:nvSpPr>
          <p:cNvPr id="623" name="TextShape 2"/>
          <p:cNvSpPr txBox="1"/>
          <p:nvPr/>
        </p:nvSpPr>
        <p:spPr>
          <a:xfrm>
            <a:off x="457200" y="1600200"/>
            <a:ext cx="8229240" cy="1975320"/>
          </a:xfrm>
          <a:prstGeom prst="rect">
            <a:avLst/>
          </a:prstGeom>
          <a:noFill/>
          <a:ln>
            <a:noFill/>
          </a:ln>
        </p:spPr>
        <p:txBody>
          <a:bodyPr tIns="91440" bIns="91440">
            <a:noAutofit/>
          </a:bodyPr>
          <a:p>
            <a:pPr>
              <a:lnSpc>
                <a:spcPct val="100000"/>
              </a:lnSpc>
              <a:spcBef>
                <a:spcPts val="1500"/>
              </a:spcBef>
            </a:pPr>
            <a:r>
              <a:rPr b="0" lang="en-US" sz="2200" spc="-1" strike="noStrike">
                <a:solidFill>
                  <a:srgbClr val="000000"/>
                </a:solidFill>
                <a:latin typeface="Arial"/>
                <a:ea typeface="Arial"/>
              </a:rPr>
              <a:t>packets </a:t>
            </a:r>
            <a:r>
              <a:rPr b="1" lang="en-US" sz="2200" spc="-1" strike="noStrike">
                <a:solidFill>
                  <a:srgbClr val="000000"/>
                </a:solidFill>
                <a:latin typeface="Arial"/>
                <a:ea typeface="Arial"/>
              </a:rPr>
              <a:t>queue</a:t>
            </a:r>
            <a:r>
              <a:rPr b="0" lang="en-US" sz="2200" spc="-1" strike="noStrike">
                <a:solidFill>
                  <a:srgbClr val="000000"/>
                </a:solidFill>
                <a:latin typeface="Arial"/>
                <a:ea typeface="Arial"/>
              </a:rPr>
              <a:t> in router buffers </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Arial"/>
              </a:rPr>
              <a:t>packet arrival rate to link (temporarily) exceeds output link capacity</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packets queue, wait for turn</a:t>
            </a:r>
            <a:endParaRPr b="0" lang="en-US" sz="2200" spc="-1" strike="noStrike">
              <a:solidFill>
                <a:srgbClr val="000000"/>
              </a:solidFill>
              <a:latin typeface="Arial"/>
            </a:endParaRPr>
          </a:p>
        </p:txBody>
      </p:sp>
      <p:pic>
        <p:nvPicPr>
          <p:cNvPr id="624" name="Picture 6" descr="A diagram of 2 routers and a packet queue. 1 router is wired to 2 P Cs, A and B, and another router. P C A has a green packet, P C B has a yellow packet. The router has a line of packets. The packet closest to the connected router is the packet being transmitted, delay. The packets behind the transmitted packet are the packets queuing. Empty packets behind the queuing packets are free, available, buffers. Arriving packets dropped, loss, if no free buffers."/>
          <p:cNvPicPr/>
          <p:nvPr/>
        </p:nvPicPr>
        <p:blipFill>
          <a:blip r:embed="rId1"/>
          <a:stretch/>
        </p:blipFill>
        <p:spPr>
          <a:xfrm>
            <a:off x="1963800" y="3863520"/>
            <a:ext cx="5215680" cy="2443320"/>
          </a:xfrm>
          <a:prstGeom prst="rect">
            <a:avLst/>
          </a:prstGeom>
          <a:ln>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Four Sources of Packet Delay </a:t>
            </a:r>
            <a:r>
              <a:rPr b="0" lang="en-US" sz="2000" spc="-1" strike="noStrike">
                <a:solidFill>
                  <a:srgbClr val="007fa3"/>
                </a:solidFill>
                <a:latin typeface="Times New Roman"/>
                <a:ea typeface="Times New Roman"/>
              </a:rPr>
              <a:t>(1 of 4)</a:t>
            </a:r>
            <a:endParaRPr b="0" lang="en-US" sz="2000" spc="-1" strike="noStrike">
              <a:solidFill>
                <a:srgbClr val="000000"/>
              </a:solidFill>
              <a:latin typeface="Arial"/>
            </a:endParaRPr>
          </a:p>
        </p:txBody>
      </p:sp>
      <p:pic>
        <p:nvPicPr>
          <p:cNvPr id="626" name="Picture 4" descr="A diagram of 2 routers and packets. There are 2 P Cs wired to a router, P C A and P C B. P C A has a green packet, P C B has a yellow packet. Nodal processing happens to the packets in the router. After nodal processing, packets queue for transmission. After transmission, the packet is transferred from one router to another during propagation."/>
          <p:cNvPicPr/>
          <p:nvPr/>
        </p:nvPicPr>
        <p:blipFill>
          <a:blip r:embed="rId1"/>
          <a:stretch/>
        </p:blipFill>
        <p:spPr>
          <a:xfrm>
            <a:off x="499680" y="1699200"/>
            <a:ext cx="8144280" cy="2849400"/>
          </a:xfrm>
          <a:prstGeom prst="rect">
            <a:avLst/>
          </a:prstGeom>
          <a:ln>
            <a:noFill/>
          </a:ln>
        </p:spPr>
      </p:pic>
      <p:pic>
        <p:nvPicPr>
          <p:cNvPr id="627" name="" descr=""/>
          <p:cNvPicPr/>
          <p:nvPr/>
        </p:nvPicPr>
        <p:blipFill>
          <a:blip r:embed="rId2"/>
          <a:stretch/>
        </p:blipFill>
        <p:spPr>
          <a:xfrm>
            <a:off x="1879560" y="5283360"/>
            <a:ext cx="5372280" cy="52056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Four Sources of Packet Delay </a:t>
            </a:r>
            <a:r>
              <a:rPr b="0" lang="en-US" sz="2000" spc="-1" strike="noStrike">
                <a:solidFill>
                  <a:srgbClr val="007fa3"/>
                </a:solidFill>
                <a:latin typeface="Times New Roman"/>
                <a:ea typeface="Times New Roman"/>
              </a:rPr>
              <a:t>(2 of 4)</a:t>
            </a:r>
            <a:endParaRPr b="0" lang="en-US" sz="2000" spc="-1" strike="noStrike">
              <a:solidFill>
                <a:srgbClr val="000000"/>
              </a:solidFill>
              <a:latin typeface="Arial"/>
            </a:endParaRPr>
          </a:p>
        </p:txBody>
      </p:sp>
      <p:sp>
        <p:nvSpPr>
          <p:cNvPr id="629" name="TextShape 2"/>
          <p:cNvSpPr txBox="1"/>
          <p:nvPr/>
        </p:nvSpPr>
        <p:spPr>
          <a:xfrm>
            <a:off x="457200" y="1600200"/>
            <a:ext cx="3755160" cy="4294080"/>
          </a:xfrm>
          <a:prstGeom prst="rect">
            <a:avLst/>
          </a:prstGeom>
          <a:noFill/>
          <a:ln>
            <a:noFill/>
          </a:ln>
        </p:spPr>
        <p:txBody>
          <a:bodyPr tIns="91440" bIns="91440">
            <a:noAutofit/>
          </a:bodyPr>
          <a:p>
            <a:pPr>
              <a:lnSpc>
                <a:spcPct val="100000"/>
              </a:lnSpc>
              <a:spcBef>
                <a:spcPts val="1500"/>
              </a:spcBef>
            </a:pPr>
            <a:r>
              <a:rPr b="1" i="1" lang="en-US" sz="2400" spc="-1" strike="noStrike">
                <a:solidFill>
                  <a:srgbClr val="000000"/>
                </a:solidFill>
                <a:latin typeface="Arial"/>
                <a:ea typeface="Arial"/>
              </a:rPr>
              <a:t>d</a:t>
            </a:r>
            <a:r>
              <a:rPr b="1" lang="en-US" sz="2400" spc="-1" strike="noStrike" baseline="-25000">
                <a:solidFill>
                  <a:srgbClr val="000000"/>
                </a:solidFill>
                <a:latin typeface="Arial"/>
                <a:ea typeface="Arial"/>
              </a:rPr>
              <a:t>proc</a:t>
            </a:r>
            <a:r>
              <a:rPr b="1" lang="en-US" sz="2400" spc="-1" strike="noStrike">
                <a:solidFill>
                  <a:srgbClr val="000000"/>
                </a:solidFill>
                <a:latin typeface="Arial"/>
                <a:ea typeface="Arial"/>
              </a:rPr>
              <a:t>: nodal processing</a:t>
            </a:r>
            <a:endParaRPr b="0" lang="en-US" sz="24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check bit errors</a:t>
            </a:r>
            <a:endParaRPr b="0" lang="en-US" sz="24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determine output link</a:t>
            </a:r>
            <a:endParaRPr b="0" lang="en-US" sz="24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typically &lt; m</a:t>
            </a:r>
            <a:r>
              <a:rPr b="0" lang="en-US" sz="100" spc="-1" strike="noStrike">
                <a:solidFill>
                  <a:srgbClr val="ffffff"/>
                </a:solidFill>
                <a:latin typeface="Arial"/>
                <a:ea typeface="Arial"/>
              </a:rPr>
              <a:t>illi</a:t>
            </a:r>
            <a:r>
              <a:rPr b="0" lang="en-US" sz="2400" spc="-1" strike="noStrike">
                <a:solidFill>
                  <a:srgbClr val="000000"/>
                </a:solidFill>
                <a:latin typeface="Arial"/>
                <a:ea typeface="Arial"/>
              </a:rPr>
              <a:t>sec</a:t>
            </a:r>
            <a:endParaRPr b="0" lang="en-US" sz="2400" spc="-1" strike="noStrike">
              <a:solidFill>
                <a:srgbClr val="000000"/>
              </a:solidFill>
              <a:latin typeface="Arial"/>
            </a:endParaRPr>
          </a:p>
        </p:txBody>
      </p:sp>
      <p:sp>
        <p:nvSpPr>
          <p:cNvPr id="630" name="TextShape 3"/>
          <p:cNvSpPr txBox="1"/>
          <p:nvPr/>
        </p:nvSpPr>
        <p:spPr>
          <a:xfrm>
            <a:off x="4784400" y="1600200"/>
            <a:ext cx="3902040" cy="4294080"/>
          </a:xfrm>
          <a:prstGeom prst="rect">
            <a:avLst/>
          </a:prstGeom>
          <a:noFill/>
          <a:ln>
            <a:noFill/>
          </a:ln>
        </p:spPr>
        <p:txBody>
          <a:bodyPr tIns="91440" bIns="91440">
            <a:noAutofit/>
          </a:bodyPr>
          <a:p>
            <a:pPr>
              <a:lnSpc>
                <a:spcPct val="85000"/>
              </a:lnSpc>
              <a:spcBef>
                <a:spcPts val="1500"/>
              </a:spcBef>
            </a:pPr>
            <a:r>
              <a:rPr b="1" i="1" lang="en-US" sz="2400" spc="-1" strike="noStrike">
                <a:solidFill>
                  <a:srgbClr val="000000"/>
                </a:solidFill>
                <a:latin typeface="Arial"/>
                <a:ea typeface="ＭＳ Ｐゴシック"/>
              </a:rPr>
              <a:t>d</a:t>
            </a:r>
            <a:r>
              <a:rPr b="1" lang="en-US" sz="2400" spc="-1" strike="noStrike" baseline="-25000">
                <a:solidFill>
                  <a:srgbClr val="000000"/>
                </a:solidFill>
                <a:latin typeface="Arial"/>
                <a:ea typeface="ＭＳ Ｐゴシック"/>
              </a:rPr>
              <a:t>queue</a:t>
            </a:r>
            <a:r>
              <a:rPr b="1" lang="en-US" sz="2400" spc="-1" strike="noStrike">
                <a:solidFill>
                  <a:srgbClr val="000000"/>
                </a:solidFill>
                <a:latin typeface="Arial"/>
                <a:ea typeface="ＭＳ Ｐゴシック"/>
              </a:rPr>
              <a:t>: queueing delay</a:t>
            </a:r>
            <a:endParaRPr b="0" lang="en-US" sz="24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time waiting at output link for transmission</a:t>
            </a:r>
            <a:endParaRPr b="0" lang="en-US" sz="24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depends on congestion level of router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Four Sources of Packet Delay </a:t>
            </a:r>
            <a:r>
              <a:rPr b="0" lang="en-US" sz="2000" spc="-1" strike="noStrike">
                <a:solidFill>
                  <a:srgbClr val="007fa3"/>
                </a:solidFill>
                <a:latin typeface="Times New Roman"/>
                <a:ea typeface="Times New Roman"/>
              </a:rPr>
              <a:t>(3 of 4)</a:t>
            </a:r>
            <a:endParaRPr b="0" lang="en-US" sz="2000" spc="-1" strike="noStrike">
              <a:solidFill>
                <a:srgbClr val="000000"/>
              </a:solidFill>
              <a:latin typeface="Arial"/>
            </a:endParaRPr>
          </a:p>
        </p:txBody>
      </p:sp>
      <p:pic>
        <p:nvPicPr>
          <p:cNvPr id="632" name="Picture 2" descr="A diagram of 2 routers and packets. There are 2 P Cs wired to a router, P C A and P C B. P C A has a green packet, P C B has a yellow packet. Nodal processing happens to the packets in the router. After nodal processing, packets queue for transmission. After transmission, the packet is transferred from one router to another during propagation."/>
          <p:cNvPicPr/>
          <p:nvPr/>
        </p:nvPicPr>
        <p:blipFill>
          <a:blip r:embed="rId1"/>
          <a:stretch/>
        </p:blipFill>
        <p:spPr>
          <a:xfrm>
            <a:off x="870120" y="2010600"/>
            <a:ext cx="7403760" cy="2590560"/>
          </a:xfrm>
          <a:prstGeom prst="rect">
            <a:avLst/>
          </a:prstGeom>
          <a:ln>
            <a:noFill/>
          </a:ln>
        </p:spPr>
      </p:pic>
      <p:pic>
        <p:nvPicPr>
          <p:cNvPr id="633" name="" descr=""/>
          <p:cNvPicPr/>
          <p:nvPr/>
        </p:nvPicPr>
        <p:blipFill>
          <a:blip r:embed="rId2"/>
          <a:stretch/>
        </p:blipFill>
        <p:spPr>
          <a:xfrm>
            <a:off x="2006640" y="5295960"/>
            <a:ext cx="5118120" cy="49536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000" spc="-1" strike="noStrike">
                <a:solidFill>
                  <a:srgbClr val="007fa3"/>
                </a:solidFill>
                <a:latin typeface="Times New Roman"/>
                <a:ea typeface="ＭＳ Ｐゴシック"/>
              </a:rPr>
              <a:t>What’s the Internet: “Nuts and Bolts” View </a:t>
            </a:r>
            <a:r>
              <a:rPr b="0" lang="en-US" sz="2000" spc="-1" strike="noStrike">
                <a:solidFill>
                  <a:srgbClr val="007fa3"/>
                </a:solidFill>
                <a:latin typeface="Times New Roman"/>
                <a:ea typeface="ＭＳ Ｐゴシック"/>
              </a:rPr>
              <a:t>(2 of 2)</a:t>
            </a:r>
            <a:endParaRPr b="0" lang="en-US" sz="2000" spc="-1" strike="noStrike">
              <a:solidFill>
                <a:srgbClr val="000000"/>
              </a:solidFill>
              <a:latin typeface="Arial"/>
            </a:endParaRPr>
          </a:p>
        </p:txBody>
      </p:sp>
      <p:pic>
        <p:nvPicPr>
          <p:cNvPr id="472" name="Picture 7"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p:nvPr/>
        </p:nvPicPr>
        <p:blipFill>
          <a:blip r:embed="rId1"/>
          <a:stretch/>
        </p:blipFill>
        <p:spPr>
          <a:xfrm>
            <a:off x="2887560" y="1612800"/>
            <a:ext cx="3368160" cy="440712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Four Sources of Packet Delay </a:t>
            </a:r>
            <a:r>
              <a:rPr b="0" lang="en-US" sz="2000" spc="-1" strike="noStrike">
                <a:solidFill>
                  <a:srgbClr val="007fa3"/>
                </a:solidFill>
                <a:latin typeface="Times New Roman"/>
                <a:ea typeface="Times New Roman"/>
              </a:rPr>
              <a:t>(4 of 4)</a:t>
            </a:r>
            <a:endParaRPr b="0" lang="en-US" sz="2000" spc="-1" strike="noStrike">
              <a:solidFill>
                <a:srgbClr val="000000"/>
              </a:solidFill>
              <a:latin typeface="Arial"/>
            </a:endParaRPr>
          </a:p>
        </p:txBody>
      </p:sp>
      <p:sp>
        <p:nvSpPr>
          <p:cNvPr id="635" name="TextShape 2"/>
          <p:cNvSpPr txBox="1"/>
          <p:nvPr/>
        </p:nvSpPr>
        <p:spPr>
          <a:xfrm>
            <a:off x="457200" y="1696320"/>
            <a:ext cx="3735360" cy="1235520"/>
          </a:xfrm>
          <a:prstGeom prst="rect">
            <a:avLst/>
          </a:prstGeom>
          <a:noFill/>
          <a:ln>
            <a:noFill/>
          </a:ln>
        </p:spPr>
        <p:txBody>
          <a:bodyPr tIns="91440" bIns="91440">
            <a:noAutofit/>
          </a:bodyPr>
          <a:p>
            <a:pPr marL="343080" indent="-342720">
              <a:lnSpc>
                <a:spcPct val="85000"/>
              </a:lnSpc>
              <a:spcBef>
                <a:spcPts val="360"/>
              </a:spcBef>
            </a:pPr>
            <a:r>
              <a:rPr b="1" i="1" lang="en-US" sz="1800" spc="-1" strike="noStrike">
                <a:solidFill>
                  <a:srgbClr val="000000"/>
                </a:solidFill>
                <a:latin typeface="Arial"/>
                <a:ea typeface="ＭＳ Ｐゴシック"/>
              </a:rPr>
              <a:t>d</a:t>
            </a:r>
            <a:r>
              <a:rPr b="1" lang="en-US" sz="1800" spc="-1" strike="noStrike" baseline="-25000">
                <a:solidFill>
                  <a:srgbClr val="000000"/>
                </a:solidFill>
                <a:latin typeface="Arial"/>
                <a:ea typeface="ＭＳ Ｐゴシック"/>
              </a:rPr>
              <a:t>trans</a:t>
            </a:r>
            <a:r>
              <a:rPr b="1" lang="en-US" sz="1800" spc="-1" strike="noStrike">
                <a:solidFill>
                  <a:srgbClr val="000000"/>
                </a:solidFill>
                <a:latin typeface="Arial"/>
                <a:ea typeface="ＭＳ Ｐゴシック"/>
              </a:rPr>
              <a:t>: transmission delay:</a:t>
            </a:r>
            <a:endParaRPr b="0" lang="en-US" sz="18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i="1" lang="en-US" sz="1800" spc="-1" strike="noStrike">
                <a:solidFill>
                  <a:srgbClr val="000000"/>
                </a:solidFill>
                <a:latin typeface="Arial"/>
                <a:ea typeface="ＭＳ Ｐゴシック"/>
              </a:rPr>
              <a:t>L</a:t>
            </a:r>
            <a:r>
              <a:rPr b="0" lang="en-US" sz="1800" spc="-1" strike="noStrike">
                <a:solidFill>
                  <a:srgbClr val="000000"/>
                </a:solidFill>
                <a:latin typeface="Arial"/>
                <a:ea typeface="ＭＳ Ｐゴシック"/>
              </a:rPr>
              <a:t>: packet length (bits) </a:t>
            </a:r>
            <a:endParaRPr b="0" lang="en-US" sz="18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i="1" lang="en-US" sz="1800" spc="-1" strike="noStrike">
                <a:solidFill>
                  <a:srgbClr val="000000"/>
                </a:solidFill>
                <a:latin typeface="Arial"/>
                <a:ea typeface="ＭＳ Ｐゴシック"/>
              </a:rPr>
              <a:t>R</a:t>
            </a:r>
            <a:r>
              <a:rPr b="0" lang="en-US" sz="1800" spc="-1" strike="noStrike">
                <a:solidFill>
                  <a:srgbClr val="000000"/>
                </a:solidFill>
                <a:latin typeface="Arial"/>
                <a:ea typeface="ＭＳ Ｐゴシック"/>
              </a:rPr>
              <a:t>: link </a:t>
            </a:r>
            <a:r>
              <a:rPr b="1" lang="en-US" sz="1800" spc="-1" strike="noStrike">
                <a:solidFill>
                  <a:srgbClr val="000000"/>
                </a:solidFill>
                <a:latin typeface="Arial"/>
                <a:ea typeface="ＭＳ Ｐゴシック"/>
              </a:rPr>
              <a:t>bandwidth (b</a:t>
            </a:r>
            <a:r>
              <a:rPr b="1" lang="en-US" sz="100" spc="-1" strike="noStrike">
                <a:solidFill>
                  <a:srgbClr val="000000"/>
                </a:solidFill>
                <a:latin typeface="Arial"/>
                <a:ea typeface="ＭＳ Ｐゴシック"/>
              </a:rPr>
              <a:t> </a:t>
            </a:r>
            <a:r>
              <a:rPr b="1" lang="en-US" sz="1800" spc="-1" strike="noStrike">
                <a:solidFill>
                  <a:srgbClr val="000000"/>
                </a:solidFill>
                <a:latin typeface="Arial"/>
                <a:ea typeface="ＭＳ Ｐゴシック"/>
              </a:rPr>
              <a:t>p</a:t>
            </a:r>
            <a:r>
              <a:rPr b="1" lang="en-US" sz="100" spc="-1" strike="noStrike">
                <a:solidFill>
                  <a:srgbClr val="000000"/>
                </a:solidFill>
                <a:latin typeface="Arial"/>
                <a:ea typeface="ＭＳ Ｐゴシック"/>
              </a:rPr>
              <a:t> </a:t>
            </a:r>
            <a:r>
              <a:rPr b="1" lang="en-US" sz="1800" spc="-1" strike="noStrike">
                <a:solidFill>
                  <a:srgbClr val="000000"/>
                </a:solidFill>
                <a:latin typeface="Arial"/>
                <a:ea typeface="ＭＳ Ｐゴシック"/>
              </a:rPr>
              <a:t>s)</a:t>
            </a:r>
            <a:endParaRPr b="0" lang="en-US" sz="1800" spc="-1" strike="noStrike">
              <a:solidFill>
                <a:srgbClr val="000000"/>
              </a:solidFill>
              <a:latin typeface="Arial"/>
            </a:endParaRPr>
          </a:p>
        </p:txBody>
      </p:sp>
      <p:sp>
        <p:nvSpPr>
          <p:cNvPr id="636" name="TextShape 3"/>
          <p:cNvSpPr txBox="1"/>
          <p:nvPr/>
        </p:nvSpPr>
        <p:spPr>
          <a:xfrm>
            <a:off x="461160" y="3060720"/>
            <a:ext cx="953640" cy="447120"/>
          </a:xfrm>
          <a:prstGeom prst="rect">
            <a:avLst/>
          </a:prstGeom>
          <a:noFill/>
          <a:ln>
            <a:noFill/>
          </a:ln>
        </p:spPr>
        <p:txBody>
          <a:bodyPr tIns="91440" bIns="91440">
            <a:noAutofit/>
          </a:bodyPr>
          <a:p>
            <a:pPr marL="255960" indent="-255240">
              <a:lnSpc>
                <a:spcPct val="100000"/>
              </a:lnSpc>
              <a:spcBef>
                <a:spcPts val="1500"/>
              </a:spcBef>
              <a:buClr>
                <a:srgbClr val="007fa3"/>
              </a:buClr>
              <a:buFont typeface="Arial"/>
              <a:buChar char="•"/>
            </a:pPr>
            <a:r>
              <a:rPr b="1" i="1" lang="en-US" sz="1800" spc="-1" strike="noStrike">
                <a:solidFill>
                  <a:srgbClr val="000000"/>
                </a:solidFill>
                <a:latin typeface="Arial"/>
                <a:ea typeface="ＭＳ Ｐゴシック"/>
              </a:rPr>
              <a:t>d</a:t>
            </a:r>
            <a:r>
              <a:rPr b="1" lang="en-US" sz="1800" spc="-1" strike="noStrike" baseline="-25000">
                <a:solidFill>
                  <a:srgbClr val="000000"/>
                </a:solidFill>
                <a:latin typeface="Arial"/>
                <a:ea typeface="ＭＳ Ｐゴシック"/>
              </a:rPr>
              <a:t>trans</a:t>
            </a:r>
            <a:endParaRPr b="0" lang="en-US" sz="1800" spc="-1" strike="noStrike">
              <a:solidFill>
                <a:srgbClr val="000000"/>
              </a:solidFill>
              <a:latin typeface="Arial"/>
            </a:endParaRPr>
          </a:p>
        </p:txBody>
      </p:sp>
      <p:sp>
        <p:nvSpPr>
          <p:cNvPr id="637" name="TextShape 4"/>
          <p:cNvSpPr txBox="1"/>
          <p:nvPr/>
        </p:nvSpPr>
        <p:spPr>
          <a:xfrm>
            <a:off x="496440" y="3615480"/>
            <a:ext cx="3657240" cy="778320"/>
          </a:xfrm>
          <a:prstGeom prst="rect">
            <a:avLst/>
          </a:prstGeom>
          <a:noFill/>
          <a:ln>
            <a:noFill/>
          </a:ln>
        </p:spPr>
        <p:txBody>
          <a:bodyPr tIns="91440" bIns="91440">
            <a:noAutofit/>
          </a:bodyPr>
          <a:p>
            <a:pPr>
              <a:lnSpc>
                <a:spcPct val="85000"/>
              </a:lnSpc>
              <a:spcBef>
                <a:spcPts val="601"/>
              </a:spcBef>
            </a:pPr>
            <a:r>
              <a:rPr b="1" i="1" lang="en-US" sz="1800" spc="-1" strike="noStrike">
                <a:solidFill>
                  <a:srgbClr val="000000"/>
                </a:solidFill>
                <a:latin typeface="Arial"/>
                <a:ea typeface="ＭＳ Ｐゴシック"/>
              </a:rPr>
              <a:t>d</a:t>
            </a:r>
            <a:r>
              <a:rPr b="1" lang="en-US" sz="1800" spc="-1" strike="noStrike" baseline="-25000">
                <a:solidFill>
                  <a:srgbClr val="000000"/>
                </a:solidFill>
                <a:latin typeface="Arial"/>
                <a:ea typeface="ＭＳ Ｐゴシック"/>
              </a:rPr>
              <a:t>prop</a:t>
            </a:r>
            <a:r>
              <a:rPr b="1" lang="en-US" sz="1800" spc="-1" strike="noStrike">
                <a:solidFill>
                  <a:srgbClr val="000000"/>
                </a:solidFill>
                <a:latin typeface="Arial"/>
                <a:ea typeface="ＭＳ Ｐゴシック"/>
              </a:rPr>
              <a:t>: propagation delay:</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i="1" lang="en-US" sz="1800" spc="-1" strike="noStrike">
                <a:solidFill>
                  <a:srgbClr val="000000"/>
                </a:solidFill>
                <a:latin typeface="Arial"/>
                <a:ea typeface="ＭＳ Ｐゴシック"/>
              </a:rPr>
              <a:t>d:</a:t>
            </a:r>
            <a:r>
              <a:rPr b="0" lang="en-US" sz="1800" spc="-1" strike="noStrike">
                <a:solidFill>
                  <a:srgbClr val="000000"/>
                </a:solidFill>
                <a:latin typeface="Arial"/>
                <a:ea typeface="ＭＳ Ｐゴシック"/>
              </a:rPr>
              <a:t> length of physical link</a:t>
            </a:r>
            <a:endParaRPr b="0" lang="en-US" sz="1800" spc="-1" strike="noStrike">
              <a:solidFill>
                <a:srgbClr val="000000"/>
              </a:solidFill>
              <a:latin typeface="Arial"/>
            </a:endParaRPr>
          </a:p>
        </p:txBody>
      </p:sp>
      <p:sp>
        <p:nvSpPr>
          <p:cNvPr id="638" name="TextShape 5"/>
          <p:cNvSpPr txBox="1"/>
          <p:nvPr/>
        </p:nvSpPr>
        <p:spPr>
          <a:xfrm>
            <a:off x="496440" y="4519440"/>
            <a:ext cx="2574360" cy="420480"/>
          </a:xfrm>
          <a:prstGeom prst="rect">
            <a:avLst/>
          </a:prstGeom>
          <a:noFill/>
          <a:ln>
            <a:noFill/>
          </a:ln>
        </p:spPr>
        <p:txBody>
          <a:bodyPr tIns="91440" bIns="91440">
            <a:noAutofit/>
          </a:bodyPr>
          <a:p>
            <a:pPr marL="255960" indent="-255240">
              <a:lnSpc>
                <a:spcPct val="100000"/>
              </a:lnSpc>
              <a:spcBef>
                <a:spcPts val="1500"/>
              </a:spcBef>
              <a:buClr>
                <a:srgbClr val="007fa3"/>
              </a:buClr>
              <a:buFont typeface="Arial"/>
              <a:buChar char="•"/>
            </a:pPr>
            <a:r>
              <a:rPr b="0" i="1" lang="en-US" sz="1800" spc="-1" strike="noStrike">
                <a:solidFill>
                  <a:srgbClr val="000000"/>
                </a:solidFill>
                <a:latin typeface="Arial"/>
                <a:ea typeface="ＭＳ Ｐゴシック"/>
              </a:rPr>
              <a:t>s:</a:t>
            </a:r>
            <a:r>
              <a:rPr b="1"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propagation speed</a:t>
            </a:r>
            <a:endParaRPr b="0" lang="en-US" sz="1800" spc="-1" strike="noStrike">
              <a:solidFill>
                <a:srgbClr val="000000"/>
              </a:solidFill>
              <a:latin typeface="Arial"/>
            </a:endParaRPr>
          </a:p>
        </p:txBody>
      </p:sp>
      <p:sp>
        <p:nvSpPr>
          <p:cNvPr id="639" name="TextShape 6"/>
          <p:cNvSpPr txBox="1"/>
          <p:nvPr/>
        </p:nvSpPr>
        <p:spPr>
          <a:xfrm>
            <a:off x="5421960" y="1767600"/>
            <a:ext cx="943920" cy="426600"/>
          </a:xfrm>
          <a:prstGeom prst="rect">
            <a:avLst/>
          </a:prstGeom>
          <a:noFill/>
          <a:ln>
            <a:noFill/>
          </a:ln>
        </p:spPr>
        <p:txBody>
          <a:bodyPr tIns="91440" bIns="91440">
            <a:noAutofit/>
          </a:bodyPr>
          <a:p>
            <a:pPr marL="255960" indent="-255240">
              <a:lnSpc>
                <a:spcPct val="100000"/>
              </a:lnSpc>
              <a:spcBef>
                <a:spcPts val="1500"/>
              </a:spcBef>
              <a:buClr>
                <a:srgbClr val="007fa3"/>
              </a:buClr>
              <a:buFont typeface="Arial"/>
              <a:buChar char="•"/>
            </a:pPr>
            <a:r>
              <a:rPr b="1" i="1" lang="en-US" sz="1800" spc="-1" strike="noStrike">
                <a:solidFill>
                  <a:srgbClr val="000000"/>
                </a:solidFill>
                <a:latin typeface="Arial"/>
                <a:ea typeface="ＭＳ Ｐゴシック"/>
              </a:rPr>
              <a:t>d</a:t>
            </a:r>
            <a:r>
              <a:rPr b="1" lang="en-US" sz="1800" spc="-1" strike="noStrike" baseline="-25000">
                <a:solidFill>
                  <a:srgbClr val="000000"/>
                </a:solidFill>
                <a:latin typeface="Arial"/>
                <a:ea typeface="ＭＳ Ｐゴシック"/>
              </a:rPr>
              <a:t>prop</a:t>
            </a:r>
            <a:endParaRPr b="0" lang="en-US" sz="1800" spc="-1" strike="noStrike">
              <a:solidFill>
                <a:srgbClr val="000000"/>
              </a:solidFill>
              <a:latin typeface="Arial"/>
            </a:endParaRPr>
          </a:p>
        </p:txBody>
      </p:sp>
      <p:sp>
        <p:nvSpPr>
          <p:cNvPr id="640" name="TextShape 7"/>
          <p:cNvSpPr txBox="1"/>
          <p:nvPr/>
        </p:nvSpPr>
        <p:spPr>
          <a:xfrm>
            <a:off x="4798080" y="2486520"/>
            <a:ext cx="3888360" cy="1148400"/>
          </a:xfrm>
          <a:prstGeom prst="rect">
            <a:avLst/>
          </a:prstGeom>
          <a:noFill/>
          <a:ln>
            <a:noFill/>
          </a:ln>
        </p:spPr>
        <p:txBody>
          <a:bodyPr tIns="91440" bIns="91440">
            <a:noAutofit/>
          </a:bodyPr>
          <a:p>
            <a:pPr marL="101520">
              <a:lnSpc>
                <a:spcPct val="100000"/>
              </a:lnSpc>
              <a:spcBef>
                <a:spcPts val="1500"/>
              </a:spcBef>
            </a:pPr>
            <a:r>
              <a:rPr b="0" lang="en-US" sz="1800" spc="-1" strike="noStrike">
                <a:solidFill>
                  <a:srgbClr val="000000"/>
                </a:solidFill>
                <a:latin typeface="Arial"/>
                <a:ea typeface="Arial"/>
              </a:rPr>
              <a:t>* Check out the online interactive exercises for more examples: </a:t>
            </a:r>
            <a:r>
              <a:rPr b="0" lang="en-US" sz="1800" spc="-1" strike="noStrike" u="sng">
                <a:solidFill>
                  <a:srgbClr val="3c1581"/>
                </a:solidFill>
                <a:uFillTx/>
                <a:latin typeface="Arial"/>
                <a:ea typeface="Arial"/>
                <a:hlinkClick r:id="rId1"/>
              </a:rPr>
              <a:t>http://gaia.cs.umass.edu/kurose_ross/interactive</a:t>
            </a:r>
            <a:r>
              <a:rPr b="0" lang="en-US" sz="1800" spc="-1" strike="noStrike" u="sng">
                <a:solidFill>
                  <a:srgbClr val="3c1581"/>
                </a:solidFill>
                <a:uFillTx/>
                <a:latin typeface="Arial"/>
                <a:ea typeface="Arial"/>
                <a:hlinkClick r:id="rId2"/>
              </a:rPr>
              <a:t>/</a:t>
            </a:r>
            <a:endParaRPr b="0" lang="en-US" sz="1800" spc="-1" strike="noStrike">
              <a:solidFill>
                <a:srgbClr val="000000"/>
              </a:solidFill>
              <a:latin typeface="Arial"/>
            </a:endParaRPr>
          </a:p>
        </p:txBody>
      </p:sp>
      <p:sp>
        <p:nvSpPr>
          <p:cNvPr id="641" name="TextShape 8"/>
          <p:cNvSpPr txBox="1"/>
          <p:nvPr/>
        </p:nvSpPr>
        <p:spPr>
          <a:xfrm>
            <a:off x="4981680" y="3812760"/>
            <a:ext cx="3731400" cy="927000"/>
          </a:xfrm>
          <a:prstGeom prst="rect">
            <a:avLst/>
          </a:prstGeom>
          <a:noFill/>
          <a:ln>
            <a:noFill/>
          </a:ln>
        </p:spPr>
        <p:txBody>
          <a:bodyPr tIns="91440" bIns="91440">
            <a:noAutofit/>
          </a:bodyPr>
          <a:p>
            <a:pPr marL="101520">
              <a:lnSpc>
                <a:spcPct val="100000"/>
              </a:lnSpc>
              <a:spcBef>
                <a:spcPts val="1500"/>
              </a:spcBef>
            </a:pPr>
            <a:r>
              <a:rPr b="0" lang="en-US" sz="1800" spc="-1" strike="noStrike">
                <a:solidFill>
                  <a:srgbClr val="000000"/>
                </a:solidFill>
                <a:latin typeface="Arial"/>
                <a:ea typeface="Arial"/>
              </a:rPr>
              <a:t>* Check out the Java applet for an interactive animation on trans v</a:t>
            </a:r>
            <a:r>
              <a:rPr b="0" lang="en-US" sz="100" spc="-1" strike="noStrike">
                <a:solidFill>
                  <a:srgbClr val="ffffff"/>
                </a:solidFill>
                <a:latin typeface="Arial"/>
                <a:ea typeface="Arial"/>
              </a:rPr>
              <a:t>ersu</a:t>
            </a:r>
            <a:r>
              <a:rPr b="0" lang="en-US" sz="1800" spc="-1" strike="noStrike">
                <a:solidFill>
                  <a:srgbClr val="000000"/>
                </a:solidFill>
                <a:latin typeface="Arial"/>
                <a:ea typeface="Arial"/>
              </a:rPr>
              <a:t>s prop delay</a:t>
            </a:r>
            <a:endParaRPr b="0" lang="en-US" sz="1800" spc="-1" strike="noStrike">
              <a:solidFill>
                <a:srgbClr val="000000"/>
              </a:solidFill>
              <a:latin typeface="Arial"/>
            </a:endParaRPr>
          </a:p>
        </p:txBody>
      </p:sp>
      <p:pic>
        <p:nvPicPr>
          <p:cNvPr id="642" name="" descr=""/>
          <p:cNvPicPr/>
          <p:nvPr/>
        </p:nvPicPr>
        <p:blipFill>
          <a:blip r:embed="rId3"/>
          <a:stretch/>
        </p:blipFill>
        <p:spPr>
          <a:xfrm>
            <a:off x="1409760" y="3060720"/>
            <a:ext cx="3009960" cy="482760"/>
          </a:xfrm>
          <a:prstGeom prst="rect">
            <a:avLst/>
          </a:prstGeom>
          <a:ln>
            <a:noFill/>
          </a:ln>
        </p:spPr>
      </p:pic>
      <p:pic>
        <p:nvPicPr>
          <p:cNvPr id="643" name="" descr=""/>
          <p:cNvPicPr/>
          <p:nvPr/>
        </p:nvPicPr>
        <p:blipFill>
          <a:blip r:embed="rId4"/>
          <a:stretch/>
        </p:blipFill>
        <p:spPr>
          <a:xfrm>
            <a:off x="3035160" y="4470480"/>
            <a:ext cx="1270080" cy="520560"/>
          </a:xfrm>
          <a:prstGeom prst="rect">
            <a:avLst/>
          </a:prstGeom>
          <a:ln>
            <a:noFill/>
          </a:ln>
        </p:spPr>
      </p:pic>
      <p:pic>
        <p:nvPicPr>
          <p:cNvPr id="644" name="" descr=""/>
          <p:cNvPicPr/>
          <p:nvPr/>
        </p:nvPicPr>
        <p:blipFill>
          <a:blip r:embed="rId5"/>
          <a:stretch/>
        </p:blipFill>
        <p:spPr>
          <a:xfrm>
            <a:off x="6337440" y="1650960"/>
            <a:ext cx="444600" cy="609480"/>
          </a:xfrm>
          <a:prstGeom prst="rect">
            <a:avLst/>
          </a:prstGeom>
          <a:ln>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Caravan Analogy </a:t>
            </a:r>
            <a:r>
              <a:rPr b="0" lang="en-US" sz="2000" spc="-1" strike="noStrike">
                <a:solidFill>
                  <a:srgbClr val="007fa3"/>
                </a:solidFill>
                <a:latin typeface="Times New Roman"/>
                <a:ea typeface="ＭＳ Ｐゴシック"/>
              </a:rPr>
              <a:t>(1 of 3)</a:t>
            </a:r>
            <a:endParaRPr b="0" lang="en-US" sz="2000" spc="-1" strike="noStrike">
              <a:solidFill>
                <a:srgbClr val="000000"/>
              </a:solidFill>
              <a:latin typeface="Arial"/>
            </a:endParaRPr>
          </a:p>
        </p:txBody>
      </p:sp>
      <p:pic>
        <p:nvPicPr>
          <p:cNvPr id="646" name="Picture 9" descr="A ten car caravan approaches a toll booth. 100 kilometers from the toll booth is another toll booth."/>
          <p:cNvPicPr/>
          <p:nvPr/>
        </p:nvPicPr>
        <p:blipFill>
          <a:blip r:embed="rId1"/>
          <a:stretch/>
        </p:blipFill>
        <p:spPr>
          <a:xfrm>
            <a:off x="897480" y="1654560"/>
            <a:ext cx="6951240" cy="1342800"/>
          </a:xfrm>
          <a:prstGeom prst="rect">
            <a:avLst/>
          </a:prstGeom>
          <a:ln>
            <a:noFill/>
          </a:ln>
        </p:spPr>
      </p:pic>
      <p:sp>
        <p:nvSpPr>
          <p:cNvPr id="647" name="TextShape 2"/>
          <p:cNvSpPr txBox="1"/>
          <p:nvPr/>
        </p:nvSpPr>
        <p:spPr>
          <a:xfrm>
            <a:off x="734760" y="3288600"/>
            <a:ext cx="3200040" cy="4593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cars “propagate” at</a:t>
            </a:r>
            <a:endParaRPr b="0" lang="en-US" sz="2400" spc="-1" strike="noStrike">
              <a:solidFill>
                <a:srgbClr val="000000"/>
              </a:solidFill>
              <a:latin typeface="Arial"/>
            </a:endParaRPr>
          </a:p>
        </p:txBody>
      </p:sp>
      <p:sp>
        <p:nvSpPr>
          <p:cNvPr id="648" name="TextShape 3"/>
          <p:cNvSpPr txBox="1"/>
          <p:nvPr/>
        </p:nvSpPr>
        <p:spPr>
          <a:xfrm>
            <a:off x="734760" y="3899520"/>
            <a:ext cx="7951680" cy="22557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toll booth takes 12 sec to service car (bit transmission time)</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car ~ bit; caravan ~ packet</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Q: How long until caravan is lined up before 2nd toll booth?</a:t>
            </a:r>
            <a:endParaRPr b="0" lang="en-US" sz="2400" spc="-1" strike="noStrike">
              <a:solidFill>
                <a:srgbClr val="000000"/>
              </a:solidFill>
              <a:latin typeface="Arial"/>
            </a:endParaRPr>
          </a:p>
        </p:txBody>
      </p:sp>
      <p:pic>
        <p:nvPicPr>
          <p:cNvPr id="649" name="" descr=""/>
          <p:cNvPicPr/>
          <p:nvPr/>
        </p:nvPicPr>
        <p:blipFill>
          <a:blip r:embed="rId2"/>
          <a:stretch/>
        </p:blipFill>
        <p:spPr>
          <a:xfrm>
            <a:off x="3784680" y="3200400"/>
            <a:ext cx="1015920" cy="74916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Caravan Analogy </a:t>
            </a:r>
            <a:r>
              <a:rPr b="0" lang="en-US" sz="2000" spc="-1" strike="noStrike">
                <a:solidFill>
                  <a:srgbClr val="007fa3"/>
                </a:solidFill>
                <a:latin typeface="Times New Roman"/>
                <a:ea typeface="ＭＳ Ｐゴシック"/>
              </a:rPr>
              <a:t>(2 of 3)</a:t>
            </a:r>
            <a:endParaRPr b="0" lang="en-US" sz="2000" spc="-1" strike="noStrike">
              <a:solidFill>
                <a:srgbClr val="000000"/>
              </a:solidFill>
              <a:latin typeface="Arial"/>
            </a:endParaRPr>
          </a:p>
        </p:txBody>
      </p:sp>
      <p:sp>
        <p:nvSpPr>
          <p:cNvPr id="651" name="TextShape 2"/>
          <p:cNvSpPr txBox="1"/>
          <p:nvPr/>
        </p:nvSpPr>
        <p:spPr>
          <a:xfrm>
            <a:off x="457200" y="1652040"/>
            <a:ext cx="8229240" cy="133884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time to “push” entire caravan through toll booth onto highway = 12×10 = 120 sec</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time for last car to propagate from 1st to 2nd toll both:</a:t>
            </a:r>
            <a:endParaRPr b="0" lang="en-US" sz="2200" spc="-1" strike="noStrike">
              <a:solidFill>
                <a:srgbClr val="000000"/>
              </a:solidFill>
              <a:latin typeface="Arial"/>
            </a:endParaRPr>
          </a:p>
        </p:txBody>
      </p:sp>
      <p:sp>
        <p:nvSpPr>
          <p:cNvPr id="652" name="TextShape 3"/>
          <p:cNvSpPr txBox="1"/>
          <p:nvPr/>
        </p:nvSpPr>
        <p:spPr>
          <a:xfrm>
            <a:off x="457200" y="4186080"/>
            <a:ext cx="8229240" cy="4950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A: 62 minutes</a:t>
            </a:r>
            <a:endParaRPr b="0" lang="en-US" sz="2200" spc="-1" strike="noStrike">
              <a:solidFill>
                <a:srgbClr val="000000"/>
              </a:solidFill>
              <a:latin typeface="Arial"/>
            </a:endParaRPr>
          </a:p>
        </p:txBody>
      </p:sp>
      <p:pic>
        <p:nvPicPr>
          <p:cNvPr id="653" name="" descr=""/>
          <p:cNvPicPr/>
          <p:nvPr/>
        </p:nvPicPr>
        <p:blipFill>
          <a:blip r:embed="rId1"/>
          <a:stretch/>
        </p:blipFill>
        <p:spPr>
          <a:xfrm>
            <a:off x="774720" y="3009960"/>
            <a:ext cx="1943280" cy="114300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Caravan Analogy </a:t>
            </a:r>
            <a:r>
              <a:rPr b="0" lang="en-US" sz="2000" spc="-1" strike="noStrike">
                <a:solidFill>
                  <a:srgbClr val="007fa3"/>
                </a:solidFill>
                <a:latin typeface="Times New Roman"/>
                <a:ea typeface="ＭＳ Ｐゴシック"/>
              </a:rPr>
              <a:t>(3 of 3)</a:t>
            </a:r>
            <a:endParaRPr b="0" lang="en-US" sz="2000" spc="-1" strike="noStrike">
              <a:solidFill>
                <a:srgbClr val="000000"/>
              </a:solidFill>
              <a:latin typeface="Arial"/>
            </a:endParaRPr>
          </a:p>
        </p:txBody>
      </p:sp>
      <p:pic>
        <p:nvPicPr>
          <p:cNvPr id="655" name="Picture 9" descr="A ten car caravan approaches a toll booth. 100 kilometers from the toll booth is another toll booth."/>
          <p:cNvPicPr/>
          <p:nvPr/>
        </p:nvPicPr>
        <p:blipFill>
          <a:blip r:embed="rId1"/>
          <a:stretch/>
        </p:blipFill>
        <p:spPr>
          <a:xfrm>
            <a:off x="1096200" y="1535040"/>
            <a:ext cx="6951240" cy="1342800"/>
          </a:xfrm>
          <a:prstGeom prst="rect">
            <a:avLst/>
          </a:prstGeom>
          <a:ln>
            <a:noFill/>
          </a:ln>
        </p:spPr>
      </p:pic>
      <p:sp>
        <p:nvSpPr>
          <p:cNvPr id="656" name="TextShape 2"/>
          <p:cNvSpPr txBox="1"/>
          <p:nvPr/>
        </p:nvSpPr>
        <p:spPr>
          <a:xfrm>
            <a:off x="457200" y="3101040"/>
            <a:ext cx="4569120" cy="5727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suppose cars now “propagate” at </a:t>
            </a:r>
            <a:endParaRPr b="0" lang="en-US" sz="2200" spc="-1" strike="noStrike">
              <a:solidFill>
                <a:srgbClr val="000000"/>
              </a:solidFill>
              <a:latin typeface="Arial"/>
            </a:endParaRPr>
          </a:p>
        </p:txBody>
      </p:sp>
      <p:sp>
        <p:nvSpPr>
          <p:cNvPr id="657" name="TextShape 3"/>
          <p:cNvSpPr txBox="1"/>
          <p:nvPr/>
        </p:nvSpPr>
        <p:spPr>
          <a:xfrm>
            <a:off x="457200" y="3922920"/>
            <a:ext cx="8229240" cy="231408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and suppose toll booth now takes one min to service a car</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Q: Will cars arrive to 2nd booth before all cars serviced at first booth?</a:t>
            </a:r>
            <a:endParaRPr b="0" lang="en-US" sz="2200" spc="-1" strike="noStrike">
              <a:solidFill>
                <a:srgbClr val="000000"/>
              </a:solidFill>
              <a:latin typeface="Arial"/>
            </a:endParaRPr>
          </a:p>
          <a:p>
            <a:pPr lvl="1" marL="742680" indent="-284040">
              <a:lnSpc>
                <a:spcPct val="100000"/>
              </a:lnSpc>
              <a:spcBef>
                <a:spcPts val="601"/>
              </a:spcBef>
              <a:buClr>
                <a:srgbClr val="007fa3"/>
              </a:buClr>
              <a:buFont typeface="Arial"/>
              <a:buChar char="–"/>
            </a:pPr>
            <a:r>
              <a:rPr b="1" lang="en-US" sz="2200" spc="-1" strike="noStrike">
                <a:solidFill>
                  <a:srgbClr val="000000"/>
                </a:solidFill>
                <a:latin typeface="Arial"/>
                <a:ea typeface="ＭＳ Ｐゴシック"/>
              </a:rPr>
              <a:t>A: Yes!</a:t>
            </a:r>
            <a:r>
              <a:rPr b="0" lang="en-US" sz="2200" spc="-1" strike="noStrike">
                <a:solidFill>
                  <a:srgbClr val="000000"/>
                </a:solidFill>
                <a:latin typeface="Arial"/>
                <a:ea typeface="ＭＳ Ｐゴシック"/>
              </a:rPr>
              <a:t> after 7 min, first car arrives at second booth; three cars still at first booth</a:t>
            </a:r>
            <a:endParaRPr b="0" lang="en-US" sz="2200" spc="-1" strike="noStrike">
              <a:solidFill>
                <a:srgbClr val="000000"/>
              </a:solidFill>
              <a:latin typeface="Arial"/>
            </a:endParaRPr>
          </a:p>
        </p:txBody>
      </p:sp>
      <p:pic>
        <p:nvPicPr>
          <p:cNvPr id="658" name="" descr=""/>
          <p:cNvPicPr/>
          <p:nvPr/>
        </p:nvPicPr>
        <p:blipFill>
          <a:blip r:embed="rId2"/>
          <a:stretch/>
        </p:blipFill>
        <p:spPr>
          <a:xfrm>
            <a:off x="5016600" y="3073320"/>
            <a:ext cx="1168560" cy="73656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Queueing Delay (Revisited) </a:t>
            </a:r>
            <a:r>
              <a:rPr b="0" lang="en-US" sz="2000" spc="-1" strike="noStrike">
                <a:solidFill>
                  <a:srgbClr val="007fa3"/>
                </a:solidFill>
                <a:latin typeface="Times New Roman"/>
                <a:ea typeface="ＭＳ Ｐゴシック"/>
              </a:rPr>
              <a:t>(1 of 2)</a:t>
            </a:r>
            <a:endParaRPr b="0" lang="en-US" sz="2000" spc="-1" strike="noStrike">
              <a:solidFill>
                <a:srgbClr val="000000"/>
              </a:solidFill>
              <a:latin typeface="Arial"/>
            </a:endParaRPr>
          </a:p>
        </p:txBody>
      </p:sp>
      <p:sp>
        <p:nvSpPr>
          <p:cNvPr id="660" name="TextShape 2"/>
          <p:cNvSpPr txBox="1"/>
          <p:nvPr/>
        </p:nvSpPr>
        <p:spPr>
          <a:xfrm>
            <a:off x="457200" y="1600200"/>
            <a:ext cx="8229240" cy="17521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i="1" lang="en-US" sz="2400" spc="-1" strike="noStrike">
                <a:solidFill>
                  <a:srgbClr val="000000"/>
                </a:solidFill>
                <a:latin typeface="Arial"/>
                <a:ea typeface="ＭＳ Ｐゴシック"/>
              </a:rPr>
              <a:t>R:</a:t>
            </a:r>
            <a:r>
              <a:rPr b="0" lang="en-US" sz="2400" spc="-1" strike="noStrike">
                <a:solidFill>
                  <a:srgbClr val="000000"/>
                </a:solidFill>
                <a:latin typeface="Arial"/>
                <a:ea typeface="ＭＳ Ｐゴシック"/>
              </a:rPr>
              <a:t> link bandwidth (b</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i="1" lang="en-US" sz="2400" spc="-1" strike="noStrike">
                <a:solidFill>
                  <a:srgbClr val="000000"/>
                </a:solidFill>
                <a:latin typeface="Arial"/>
                <a:ea typeface="ＭＳ Ｐゴシック"/>
              </a:rPr>
              <a:t>L:</a:t>
            </a:r>
            <a:r>
              <a:rPr b="0" lang="en-US" sz="2400" spc="-1" strike="noStrike">
                <a:solidFill>
                  <a:srgbClr val="000000"/>
                </a:solidFill>
                <a:latin typeface="Arial"/>
                <a:ea typeface="ＭＳ Ｐゴシック"/>
              </a:rPr>
              <a:t> packet length (bits)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a: average packet arrival rate</a:t>
            </a:r>
            <a:endParaRPr b="0" lang="en-US" sz="2400" spc="-1" strike="noStrike">
              <a:solidFill>
                <a:srgbClr val="000000"/>
              </a:solidFill>
              <a:latin typeface="Arial"/>
            </a:endParaRPr>
          </a:p>
        </p:txBody>
      </p:sp>
      <p:pic>
        <p:nvPicPr>
          <p:cNvPr id="661" name="Picture 6" descr="A graph of average queueing delay over start fraction L a over R end fraction is a curve that rises with an increasing slope as it approaches a vertical line at L a over r = 1."/>
          <p:cNvPicPr/>
          <p:nvPr/>
        </p:nvPicPr>
        <p:blipFill>
          <a:blip r:embed="rId1"/>
          <a:srcRect l="8391" t="13880" r="15593" b="3554"/>
          <a:stretch/>
        </p:blipFill>
        <p:spPr>
          <a:xfrm>
            <a:off x="2683440" y="3610800"/>
            <a:ext cx="3776400" cy="274284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Queueing Delay (Revisited) </a:t>
            </a:r>
            <a:r>
              <a:rPr b="0" lang="en-US" sz="2000" spc="-1" strike="noStrike">
                <a:solidFill>
                  <a:srgbClr val="007fa3"/>
                </a:solidFill>
                <a:latin typeface="Times New Roman"/>
                <a:ea typeface="ＭＳ Ｐゴシック"/>
              </a:rPr>
              <a:t>(2 of 2)</a:t>
            </a:r>
            <a:endParaRPr b="0" lang="en-US" sz="2000" spc="-1" strike="noStrike">
              <a:solidFill>
                <a:srgbClr val="000000"/>
              </a:solidFill>
              <a:latin typeface="Arial"/>
            </a:endParaRPr>
          </a:p>
        </p:txBody>
      </p:sp>
      <p:sp>
        <p:nvSpPr>
          <p:cNvPr id="663" name="TextShape 2"/>
          <p:cNvSpPr txBox="1"/>
          <p:nvPr/>
        </p:nvSpPr>
        <p:spPr>
          <a:xfrm>
            <a:off x="457200" y="1600200"/>
            <a:ext cx="374040" cy="71064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 </a:t>
            </a:r>
            <a:endParaRPr b="0" lang="en-US" sz="2400" spc="-1" strike="noStrike">
              <a:solidFill>
                <a:srgbClr val="000000"/>
              </a:solidFill>
              <a:latin typeface="Arial"/>
            </a:endParaRPr>
          </a:p>
        </p:txBody>
      </p:sp>
      <p:sp>
        <p:nvSpPr>
          <p:cNvPr id="664" name="TextShape 3"/>
          <p:cNvSpPr txBox="1"/>
          <p:nvPr/>
        </p:nvSpPr>
        <p:spPr>
          <a:xfrm>
            <a:off x="457200" y="2281320"/>
            <a:ext cx="374040" cy="461160"/>
          </a:xfrm>
          <a:prstGeom prst="rect">
            <a:avLst/>
          </a:prstGeom>
          <a:noFill/>
          <a:ln>
            <a:noFill/>
          </a:ln>
        </p:spPr>
        <p:txBody>
          <a:bodyPr tIns="91440" bIns="91440">
            <a:noAutofit/>
          </a:bodyPr>
          <a:p>
            <a:pPr marL="25596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 </a:t>
            </a:r>
            <a:endParaRPr b="0" lang="en-US" sz="2400" spc="-1" strike="noStrike">
              <a:solidFill>
                <a:srgbClr val="000000"/>
              </a:solidFill>
              <a:latin typeface="Arial"/>
            </a:endParaRPr>
          </a:p>
        </p:txBody>
      </p:sp>
      <p:sp>
        <p:nvSpPr>
          <p:cNvPr id="665" name="TextShape 4"/>
          <p:cNvSpPr txBox="1"/>
          <p:nvPr/>
        </p:nvSpPr>
        <p:spPr>
          <a:xfrm>
            <a:off x="457200" y="2949480"/>
            <a:ext cx="374040" cy="340200"/>
          </a:xfrm>
          <a:prstGeom prst="rect">
            <a:avLst/>
          </a:prstGeom>
          <a:noFill/>
          <a:ln>
            <a:noFill/>
          </a:ln>
        </p:spPr>
        <p:txBody>
          <a:bodyPr tIns="91440" bIns="91440">
            <a:noAutofit/>
          </a:bodyPr>
          <a:p>
            <a:pPr marL="25596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 </a:t>
            </a:r>
            <a:endParaRPr b="0" lang="en-US" sz="2400" spc="-1" strike="noStrike">
              <a:solidFill>
                <a:srgbClr val="000000"/>
              </a:solidFill>
              <a:latin typeface="Arial"/>
            </a:endParaRPr>
          </a:p>
        </p:txBody>
      </p:sp>
      <p:sp>
        <p:nvSpPr>
          <p:cNvPr id="666" name="TextShape 5"/>
          <p:cNvSpPr txBox="1"/>
          <p:nvPr/>
        </p:nvSpPr>
        <p:spPr>
          <a:xfrm>
            <a:off x="457200" y="3596760"/>
            <a:ext cx="8229240" cy="430920"/>
          </a:xfrm>
          <a:prstGeom prst="rect">
            <a:avLst/>
          </a:prstGeom>
          <a:noFill/>
          <a:ln>
            <a:noFill/>
          </a:ln>
        </p:spPr>
        <p:txBody>
          <a:bodyPr tIns="91440" bIns="91440">
            <a:noAutofit/>
          </a:bodyPr>
          <a:p>
            <a:pPr>
              <a:lnSpc>
                <a:spcPct val="100000"/>
              </a:lnSpc>
              <a:spcBef>
                <a:spcPts val="1500"/>
              </a:spcBef>
            </a:pPr>
            <a:r>
              <a:rPr b="0" lang="en-US" sz="2400" spc="-1" strike="noStrike">
                <a:solidFill>
                  <a:srgbClr val="000000"/>
                </a:solidFill>
                <a:latin typeface="Arial"/>
                <a:ea typeface="Arial"/>
              </a:rPr>
              <a:t>than can be serviced, average delay infinite!</a:t>
            </a:r>
            <a:endParaRPr b="0" lang="en-US" sz="2400" spc="-1" strike="noStrike">
              <a:solidFill>
                <a:srgbClr val="000000"/>
              </a:solidFill>
              <a:latin typeface="Arial"/>
            </a:endParaRPr>
          </a:p>
        </p:txBody>
      </p:sp>
      <p:pic>
        <p:nvPicPr>
          <p:cNvPr id="667" name="Picture 14" descr="A single car drives along a road."/>
          <p:cNvPicPr/>
          <p:nvPr/>
        </p:nvPicPr>
        <p:blipFill>
          <a:blip r:embed="rId1"/>
          <a:stretch/>
        </p:blipFill>
        <p:spPr>
          <a:xfrm>
            <a:off x="1415520" y="4197240"/>
            <a:ext cx="1638360" cy="1236240"/>
          </a:xfrm>
          <a:prstGeom prst="rect">
            <a:avLst/>
          </a:prstGeom>
          <a:ln>
            <a:noFill/>
          </a:ln>
        </p:spPr>
      </p:pic>
      <p:pic>
        <p:nvPicPr>
          <p:cNvPr id="668" name="Picture 13" descr="Several lanes of traffic are stopped on a road."/>
          <p:cNvPicPr/>
          <p:nvPr/>
        </p:nvPicPr>
        <p:blipFill>
          <a:blip r:embed="rId2"/>
          <a:stretch/>
        </p:blipFill>
        <p:spPr>
          <a:xfrm>
            <a:off x="4381920" y="4177440"/>
            <a:ext cx="1554840" cy="1246680"/>
          </a:xfrm>
          <a:prstGeom prst="rect">
            <a:avLst/>
          </a:prstGeom>
          <a:ln>
            <a:noFill/>
          </a:ln>
        </p:spPr>
      </p:pic>
      <p:pic>
        <p:nvPicPr>
          <p:cNvPr id="669" name="" descr=""/>
          <p:cNvPicPr/>
          <p:nvPr/>
        </p:nvPicPr>
        <p:blipFill>
          <a:blip r:embed="rId3"/>
          <a:stretch/>
        </p:blipFill>
        <p:spPr>
          <a:xfrm>
            <a:off x="825480" y="1523880"/>
            <a:ext cx="3898800" cy="673200"/>
          </a:xfrm>
          <a:prstGeom prst="rect">
            <a:avLst/>
          </a:prstGeom>
          <a:ln>
            <a:noFill/>
          </a:ln>
        </p:spPr>
      </p:pic>
      <p:pic>
        <p:nvPicPr>
          <p:cNvPr id="670" name="" descr=""/>
          <p:cNvPicPr/>
          <p:nvPr/>
        </p:nvPicPr>
        <p:blipFill>
          <a:blip r:embed="rId4"/>
          <a:stretch/>
        </p:blipFill>
        <p:spPr>
          <a:xfrm>
            <a:off x="825480" y="2209680"/>
            <a:ext cx="4178160" cy="698400"/>
          </a:xfrm>
          <a:prstGeom prst="rect">
            <a:avLst/>
          </a:prstGeom>
          <a:ln>
            <a:noFill/>
          </a:ln>
        </p:spPr>
      </p:pic>
      <p:pic>
        <p:nvPicPr>
          <p:cNvPr id="671" name="" descr=""/>
          <p:cNvPicPr/>
          <p:nvPr/>
        </p:nvPicPr>
        <p:blipFill>
          <a:blip r:embed="rId5"/>
          <a:stretch/>
        </p:blipFill>
        <p:spPr>
          <a:xfrm>
            <a:off x="825480" y="2908440"/>
            <a:ext cx="3060720" cy="660240"/>
          </a:xfrm>
          <a:prstGeom prst="rect">
            <a:avLst/>
          </a:prstGeom>
          <a:ln>
            <a:noFill/>
          </a:ln>
        </p:spPr>
      </p:pic>
      <p:pic>
        <p:nvPicPr>
          <p:cNvPr id="672" name="" descr=""/>
          <p:cNvPicPr/>
          <p:nvPr/>
        </p:nvPicPr>
        <p:blipFill>
          <a:blip r:embed="rId6"/>
          <a:stretch/>
        </p:blipFill>
        <p:spPr>
          <a:xfrm>
            <a:off x="1841400" y="5613480"/>
            <a:ext cx="800280" cy="647640"/>
          </a:xfrm>
          <a:prstGeom prst="rect">
            <a:avLst/>
          </a:prstGeom>
          <a:ln>
            <a:noFill/>
          </a:ln>
        </p:spPr>
      </p:pic>
      <p:pic>
        <p:nvPicPr>
          <p:cNvPr id="673" name="" descr=""/>
          <p:cNvPicPr/>
          <p:nvPr/>
        </p:nvPicPr>
        <p:blipFill>
          <a:blip r:embed="rId7"/>
          <a:stretch/>
        </p:blipFill>
        <p:spPr>
          <a:xfrm>
            <a:off x="4826160" y="5651640"/>
            <a:ext cx="787320" cy="57168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t>
            </a:r>
            <a:r>
              <a:rPr b="1" lang="en-US" sz="3400" spc="-1" strike="noStrike">
                <a:solidFill>
                  <a:srgbClr val="007fa3"/>
                </a:solidFill>
                <a:latin typeface="Times New Roman"/>
                <a:ea typeface="Times New Roman"/>
              </a:rPr>
              <a:t>Real” Internet Delays and Routes</a:t>
            </a:r>
            <a:endParaRPr b="0" lang="en-US" sz="3400" spc="-1" strike="noStrike">
              <a:solidFill>
                <a:srgbClr val="000000"/>
              </a:solidFill>
              <a:latin typeface="Arial"/>
            </a:endParaRPr>
          </a:p>
        </p:txBody>
      </p:sp>
      <p:sp>
        <p:nvSpPr>
          <p:cNvPr id="675" name="TextShape 2"/>
          <p:cNvSpPr txBox="1"/>
          <p:nvPr/>
        </p:nvSpPr>
        <p:spPr>
          <a:xfrm>
            <a:off x="457200" y="1600200"/>
            <a:ext cx="8229240" cy="32328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what do “real” Internet delay &amp; loss look like?</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traceroute</a:t>
            </a:r>
            <a:r>
              <a:rPr b="0" lang="en-US" sz="2200" spc="-1" strike="noStrike">
                <a:solidFill>
                  <a:srgbClr val="ff0000"/>
                </a:solidFill>
                <a:latin typeface="Arial"/>
                <a:ea typeface="ＭＳ Ｐゴシック"/>
              </a:rPr>
              <a:t> </a:t>
            </a:r>
            <a:r>
              <a:rPr b="0" lang="en-US" sz="2200" spc="-1" strike="noStrike">
                <a:solidFill>
                  <a:srgbClr val="000000"/>
                </a:solidFill>
                <a:latin typeface="Arial"/>
                <a:ea typeface="ＭＳ Ｐゴシック"/>
              </a:rPr>
              <a:t>program: </a:t>
            </a:r>
            <a:r>
              <a:rPr b="0" lang="en-US" sz="2200" spc="-1" strike="noStrike">
                <a:solidFill>
                  <a:srgbClr val="000000"/>
                </a:solidFill>
                <a:latin typeface="Arial"/>
                <a:ea typeface="ＭＳ Ｐゴシック"/>
              </a:rPr>
              <a:t>provides delay measurement from source to router along end-end Internet path towards destination. For all </a:t>
            </a:r>
            <a:r>
              <a:rPr b="0" i="1" lang="en-US" sz="2200" spc="-1" strike="noStrike">
                <a:solidFill>
                  <a:srgbClr val="000000"/>
                </a:solidFill>
                <a:latin typeface="Arial"/>
                <a:ea typeface="ＭＳ Ｐゴシック"/>
              </a:rPr>
              <a:t>i:</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Arial"/>
              </a:rPr>
              <a:t>sends three packets that will reach router </a:t>
            </a:r>
            <a:r>
              <a:rPr b="0" i="1" lang="en-US" sz="2200" spc="-1" strike="noStrike">
                <a:solidFill>
                  <a:srgbClr val="000000"/>
                </a:solidFill>
                <a:latin typeface="Arial"/>
                <a:ea typeface="Arial"/>
              </a:rPr>
              <a:t>i</a:t>
            </a:r>
            <a:r>
              <a:rPr b="0" lang="en-US" sz="2200" spc="-1" strike="noStrike">
                <a:solidFill>
                  <a:srgbClr val="000000"/>
                </a:solidFill>
                <a:latin typeface="Arial"/>
                <a:ea typeface="Arial"/>
              </a:rPr>
              <a:t> on path towards destination</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Arial"/>
              </a:rPr>
              <a:t>router </a:t>
            </a:r>
            <a:r>
              <a:rPr b="0" i="1" lang="en-US" sz="2200" spc="-1" strike="noStrike">
                <a:solidFill>
                  <a:srgbClr val="000000"/>
                </a:solidFill>
                <a:latin typeface="Arial"/>
                <a:ea typeface="Arial"/>
              </a:rPr>
              <a:t>i</a:t>
            </a:r>
            <a:r>
              <a:rPr b="0" lang="en-US" sz="2200" spc="-1" strike="noStrike">
                <a:solidFill>
                  <a:srgbClr val="000000"/>
                </a:solidFill>
                <a:latin typeface="Arial"/>
                <a:ea typeface="Arial"/>
              </a:rPr>
              <a:t> will return packets to sender</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Arial"/>
              </a:rPr>
              <a:t>sender times interval between transmission and reply.</a:t>
            </a:r>
            <a:endParaRPr b="0" lang="en-US" sz="2200" spc="-1" strike="noStrike">
              <a:solidFill>
                <a:srgbClr val="000000"/>
              </a:solidFill>
              <a:latin typeface="Arial"/>
            </a:endParaRPr>
          </a:p>
        </p:txBody>
      </p:sp>
      <p:pic>
        <p:nvPicPr>
          <p:cNvPr id="676" name="Picture 7" descr="A diagram has 2 P Cs and 5 routers in a line. Each router is wired to the routers beside it. 1 P C is before the line of routers, 1 is after. The first 3 P Cs are connected with an arrow starting from the P C, reaching to the third router, and looping back to the P C, 3 probes."/>
          <p:cNvPicPr/>
          <p:nvPr/>
        </p:nvPicPr>
        <p:blipFill>
          <a:blip r:embed="rId1"/>
          <a:stretch/>
        </p:blipFill>
        <p:spPr>
          <a:xfrm>
            <a:off x="1170000" y="5120640"/>
            <a:ext cx="6803280" cy="108468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t>
            </a:r>
            <a:r>
              <a:rPr b="1" lang="en-US" sz="3400" spc="-1" strike="noStrike">
                <a:solidFill>
                  <a:srgbClr val="007fa3"/>
                </a:solidFill>
                <a:latin typeface="Times New Roman"/>
                <a:ea typeface="Times New Roman"/>
              </a:rPr>
              <a:t>Real” Internet Delays, Routes</a:t>
            </a:r>
            <a:endParaRPr b="0" lang="en-US" sz="3400" spc="-1" strike="noStrike">
              <a:solidFill>
                <a:srgbClr val="000000"/>
              </a:solidFill>
              <a:latin typeface="Arial"/>
            </a:endParaRPr>
          </a:p>
        </p:txBody>
      </p:sp>
      <p:sp>
        <p:nvSpPr>
          <p:cNvPr id="678" name="TextShape 2"/>
          <p:cNvSpPr txBox="1"/>
          <p:nvPr/>
        </p:nvSpPr>
        <p:spPr>
          <a:xfrm>
            <a:off x="457200" y="1600200"/>
            <a:ext cx="8229240" cy="407880"/>
          </a:xfrm>
          <a:prstGeom prst="rect">
            <a:avLst/>
          </a:prstGeom>
          <a:noFill/>
          <a:ln>
            <a:noFill/>
          </a:ln>
        </p:spPr>
        <p:txBody>
          <a:bodyPr tIns="91440" bIns="91440">
            <a:noAutofit/>
          </a:bodyPr>
          <a:p>
            <a:pPr marL="101520">
              <a:lnSpc>
                <a:spcPct val="100000"/>
              </a:lnSpc>
              <a:spcBef>
                <a:spcPts val="1500"/>
              </a:spcBef>
            </a:pPr>
            <a:r>
              <a:rPr b="1" lang="en-US" sz="2200" spc="-1" strike="noStrike">
                <a:solidFill>
                  <a:srgbClr val="000000"/>
                </a:solidFill>
                <a:latin typeface="Arial"/>
                <a:ea typeface="Arial"/>
              </a:rPr>
              <a:t>Traceroute:</a:t>
            </a:r>
            <a:r>
              <a:rPr b="0" lang="en-US" sz="2200" spc="-1" strike="noStrike">
                <a:solidFill>
                  <a:srgbClr val="000000"/>
                </a:solidFill>
                <a:latin typeface="Arial"/>
                <a:ea typeface="Arial"/>
              </a:rPr>
              <a:t> gaia.cs.umass.edu to </a:t>
            </a:r>
            <a:r>
              <a:rPr b="0" lang="en-US" sz="2200" spc="-1" strike="noStrike" u="sng">
                <a:solidFill>
                  <a:srgbClr val="3c1581"/>
                </a:solidFill>
                <a:uFillTx/>
                <a:latin typeface="Arial"/>
                <a:ea typeface="Arial"/>
                <a:hlinkClick r:id="rId1"/>
              </a:rPr>
              <a:t>www.eurecom.fr</a:t>
            </a:r>
            <a:endParaRPr b="0" lang="en-US" sz="2200" spc="-1" strike="noStrike">
              <a:solidFill>
                <a:srgbClr val="000000"/>
              </a:solidFill>
              <a:latin typeface="Arial"/>
            </a:endParaRPr>
          </a:p>
        </p:txBody>
      </p:sp>
      <p:pic>
        <p:nvPicPr>
          <p:cNvPr id="679" name="Picture 2" descr="There are 19 lines of code as follows. Line 1. c s hyphen g w left parenthesis 128 period 119 period 240 period 254 right parenthesis, 1 m s 1 m s 2 m s. Notes, these 3 m s parts are 3 delay measurements from g a I a dot c s dot u m a s s dot e d u to c s hyphen g w dot c s dot u m a s s dot e d u. Line 2. border 1 hyphen r t dash f a 5 hyphen 1 dash 0 dot g w dot u m a s s dot e d u left parenthesis 128 period 119 period 3 period 145 right parenthesis 1 m s 1 m s 2 m s. Line 3. c h t hyphen v b n s dot g w dot u m a s s dot e d u left parenthesis 128 period 119 period 3 period 130 right parenthesis 6 m s 5 m s 5 m s. Line 4. j n 1 hyphen a t 1 hyphen 0 hyphen 0 hyphen 19 dot w o r dot v b n s dot net left parenthesis 204 period 147 period 132 period 129 right parenthesis 16 m s 11 m s 13 m s. Line 5. j n 1 hyphen s o 7 hyphen 0 hyphen 0 hyphen 0 hyphen w a e dot v b n s dot net left parenthesis 204 period 147 period 136 period 136 right parenthesis 21 m s 18 m s 18 m s. Line 6. abilene hyphen v b n s dot abilene dot u c a i d dot e d u left parenthesis 198 period 32 period 11 period 9 right parenthesis 22 m s 18 m s 22 m s. Line 7. n y c m hyphen wash dot Abilene dot u c a i d dot e d u left parenthesis 198 period 32 period 8 period 46 right parenthesis 22 m s 22 m s 22 m s. Notes, an arrow points from the end of line 7 to the end of line 8, trans oceanic link. Line 9. d e 2 hyphen 1 period d e 1 period d e period g e a n t dot net left parenthesis 62 period 40 period 96 period 129 right parenthesis 109 m s 102 m s 104 m s. Line 10. d e period f r 1 period f r period g e a n t dot net left parenthesis 60 period 40 period 96 period 50 right parenthesis 113 m s 121 m s 114 m s. Line 11. r e n a t e r hyphen g w period f r 1 period f r period g e a n t dot net left parenthesis 62 period 40 period 103 period 54 right parenthesis 112 m s 114 m s 112 m s. Line 12. n I o hyphen n 2 period c s s i period r e n a t e r period f r left parenthesis 193 period 51 period 206 period 13 right parenthesis 11 m s 114 m s 116 m s. Line 13. nice period c s s i period r e n a t e r period f r left parenthesis 195 period 220 period 98 period 102 right parenthesis 123 m s 125 m s 124 m s. Line 14. r 3 t 2 hyphen nice period c s s I period r e n a t e r period f r left parenthesis 195 period 220 period 98 period 110 right parenthesis 126 m s 126 m s 124 m s. Line 15. e u r e c o m hyphen v a l b o n n e period r 3 t 2 period f t dot net left parenthesis 193 period 48 period 50 period 54 right parenthesis. 135 m s 128 m s 133 m s. Line 16. 194 period 214 period 211 period 25 left parenthesis 194 period 214 period 211 period 25 right parenthesis 126 m s 128 m s 126 m s. Line 17. Asterisk asterisk asterisk.  Line 18. Asterisk asterisk asterisk. Notes, the asterisk means no response, or probe lost, router not replying. Line 19. fantasia period e u r e c o m period f r left parenthesis 193 period 55 period 113 period 142 right parenthesis 132 m s 128 m s 136 m s."/>
          <p:cNvPicPr/>
          <p:nvPr/>
        </p:nvPicPr>
        <p:blipFill>
          <a:blip r:embed="rId2"/>
          <a:stretch/>
        </p:blipFill>
        <p:spPr>
          <a:xfrm>
            <a:off x="1077120" y="2124000"/>
            <a:ext cx="6989400" cy="3719880"/>
          </a:xfrm>
          <a:prstGeom prst="rect">
            <a:avLst/>
          </a:prstGeom>
          <a:ln>
            <a:noFill/>
          </a:ln>
        </p:spPr>
      </p:pic>
      <p:sp>
        <p:nvSpPr>
          <p:cNvPr id="680" name="TextShape 3"/>
          <p:cNvSpPr txBox="1"/>
          <p:nvPr/>
        </p:nvSpPr>
        <p:spPr>
          <a:xfrm>
            <a:off x="326520" y="5959800"/>
            <a:ext cx="8229240" cy="402480"/>
          </a:xfrm>
          <a:prstGeom prst="rect">
            <a:avLst/>
          </a:prstGeom>
          <a:noFill/>
          <a:ln>
            <a:noFill/>
          </a:ln>
        </p:spPr>
        <p:txBody>
          <a:bodyPr tIns="91440" bIns="91440">
            <a:noAutofit/>
          </a:bodyPr>
          <a:p>
            <a:pPr marL="101520">
              <a:lnSpc>
                <a:spcPct val="100000"/>
              </a:lnSpc>
              <a:spcBef>
                <a:spcPts val="1500"/>
              </a:spcBef>
            </a:pPr>
            <a:r>
              <a:rPr b="0" lang="en-US" sz="1600" spc="-1" strike="noStrike">
                <a:solidFill>
                  <a:srgbClr val="000000"/>
                </a:solidFill>
                <a:latin typeface="Arial"/>
                <a:ea typeface="Arial"/>
              </a:rPr>
              <a:t>* Do some traceroutes from exotic countries at </a:t>
            </a:r>
            <a:r>
              <a:rPr b="0" lang="en-US" sz="1600" spc="-1" strike="noStrike" u="sng">
                <a:solidFill>
                  <a:srgbClr val="3c1581"/>
                </a:solidFill>
                <a:uFillTx/>
                <a:latin typeface="Arial"/>
                <a:ea typeface="Arial"/>
                <a:hlinkClick r:id="rId3"/>
              </a:rPr>
              <a:t>www.traceroute.org</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Packet Loss</a:t>
            </a:r>
            <a:endParaRPr b="0" lang="en-US" sz="3400" spc="-1" strike="noStrike">
              <a:solidFill>
                <a:srgbClr val="000000"/>
              </a:solidFill>
              <a:latin typeface="Arial"/>
            </a:endParaRPr>
          </a:p>
        </p:txBody>
      </p:sp>
      <p:sp>
        <p:nvSpPr>
          <p:cNvPr id="682" name="TextShape 2"/>
          <p:cNvSpPr txBox="1"/>
          <p:nvPr/>
        </p:nvSpPr>
        <p:spPr>
          <a:xfrm>
            <a:off x="457200" y="1600200"/>
            <a:ext cx="8229240" cy="18774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queue (aka buffer) preceding link in buffer has finite capacity</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packet arriving to full queue dropped (aka lost)</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lost packet may be retransmitted by previous node, by source end system, or not at all</a:t>
            </a:r>
            <a:endParaRPr b="0" lang="en-US" sz="2200" spc="-1" strike="noStrike">
              <a:solidFill>
                <a:srgbClr val="000000"/>
              </a:solidFill>
              <a:latin typeface="Arial"/>
            </a:endParaRPr>
          </a:p>
        </p:txBody>
      </p:sp>
      <p:pic>
        <p:nvPicPr>
          <p:cNvPr id="683" name="Picture 6" descr="A diagram has 2 P C’s and a router. Both P C’s are wired to the router. P C B sends a packet to the router. In the router, the packet queue is full of packets, so the packet arriving from P C B to the full buffer is lost. The queue of packets in the router is the buffer, waiting area. The first packet in the line is the packet being transmitted."/>
          <p:cNvPicPr/>
          <p:nvPr/>
        </p:nvPicPr>
        <p:blipFill>
          <a:blip r:embed="rId1"/>
          <a:stretch/>
        </p:blipFill>
        <p:spPr>
          <a:xfrm>
            <a:off x="1306440" y="3795480"/>
            <a:ext cx="6530760" cy="2241720"/>
          </a:xfrm>
          <a:prstGeom prst="rect">
            <a:avLst/>
          </a:prstGeom>
          <a:ln>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Throughput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685" name="TextShape 2"/>
          <p:cNvSpPr txBox="1"/>
          <p:nvPr/>
        </p:nvSpPr>
        <p:spPr>
          <a:xfrm>
            <a:off x="457200" y="1600200"/>
            <a:ext cx="8229240" cy="184464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Arial"/>
              </a:rPr>
              <a:t>throughput:</a:t>
            </a:r>
            <a:r>
              <a:rPr b="0" lang="en-US" sz="2400" spc="-1" strike="noStrike">
                <a:solidFill>
                  <a:srgbClr val="000000"/>
                </a:solidFill>
                <a:latin typeface="Arial"/>
                <a:ea typeface="Arial"/>
              </a:rPr>
              <a:t> rate (bits/time unit) at which bits transferred between sender/receiver</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400" spc="-1" strike="noStrike">
                <a:solidFill>
                  <a:srgbClr val="000000"/>
                </a:solidFill>
                <a:latin typeface="Arial"/>
                <a:ea typeface="Arial"/>
              </a:rPr>
              <a:t>instantaneous:</a:t>
            </a:r>
            <a:r>
              <a:rPr b="0" lang="en-US" sz="2400" spc="-1" strike="noStrike">
                <a:solidFill>
                  <a:srgbClr val="000000"/>
                </a:solidFill>
                <a:latin typeface="Arial"/>
                <a:ea typeface="Arial"/>
              </a:rPr>
              <a:t> rate at given point in time</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400" spc="-1" strike="noStrike">
                <a:solidFill>
                  <a:srgbClr val="000000"/>
                </a:solidFill>
                <a:latin typeface="Arial"/>
                <a:ea typeface="Arial"/>
              </a:rPr>
              <a:t>average:</a:t>
            </a:r>
            <a:r>
              <a:rPr b="0" lang="en-US" sz="2400" spc="-1" strike="noStrike">
                <a:solidFill>
                  <a:srgbClr val="000000"/>
                </a:solidFill>
                <a:latin typeface="Arial"/>
                <a:ea typeface="Arial"/>
              </a:rPr>
              <a:t> rate over longer period of time</a:t>
            </a:r>
            <a:endParaRPr b="0" lang="en-US" sz="2400" spc="-1" strike="noStrike">
              <a:solidFill>
                <a:srgbClr val="000000"/>
              </a:solidFill>
              <a:latin typeface="Arial"/>
            </a:endParaRPr>
          </a:p>
        </p:txBody>
      </p:sp>
      <p:pic>
        <p:nvPicPr>
          <p:cNvPr id="686" name="Picture 3"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p:cNvPicPr/>
          <p:nvPr/>
        </p:nvPicPr>
        <p:blipFill>
          <a:blip r:embed="rId1"/>
          <a:stretch/>
        </p:blipFill>
        <p:spPr>
          <a:xfrm>
            <a:off x="514440" y="3732840"/>
            <a:ext cx="8114400" cy="218844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extShape 1"/>
          <p:cNvSpPr txBox="1"/>
          <p:nvPr/>
        </p:nvSpPr>
        <p:spPr>
          <a:xfrm>
            <a:off x="457200" y="228600"/>
            <a:ext cx="8229240" cy="10663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t>
            </a:r>
            <a:r>
              <a:rPr b="1" lang="en-US" sz="3400" spc="-1" strike="noStrike">
                <a:solidFill>
                  <a:srgbClr val="007fa3"/>
                </a:solidFill>
                <a:latin typeface="Times New Roman"/>
                <a:ea typeface="Times New Roman"/>
              </a:rPr>
              <a:t>Fun” Internet-Connected Devices</a:t>
            </a:r>
            <a:endParaRPr b="0" lang="en-US" sz="3400" spc="-1" strike="noStrike">
              <a:solidFill>
                <a:srgbClr val="000000"/>
              </a:solidFill>
              <a:latin typeface="Arial"/>
            </a:endParaRPr>
          </a:p>
        </p:txBody>
      </p:sp>
      <p:pic>
        <p:nvPicPr>
          <p:cNvPr id="474" name="Picture 4" descr="A smart picture frame."/>
          <p:cNvPicPr/>
          <p:nvPr/>
        </p:nvPicPr>
        <p:blipFill>
          <a:blip r:embed="rId1"/>
          <a:stretch/>
        </p:blipFill>
        <p:spPr>
          <a:xfrm>
            <a:off x="966960" y="1425600"/>
            <a:ext cx="1607760" cy="1323720"/>
          </a:xfrm>
          <a:prstGeom prst="rect">
            <a:avLst/>
          </a:prstGeom>
          <a:ln>
            <a:noFill/>
          </a:ln>
        </p:spPr>
      </p:pic>
      <p:sp>
        <p:nvSpPr>
          <p:cNvPr id="475" name="CustomShape 2"/>
          <p:cNvSpPr/>
          <p:nvPr/>
        </p:nvSpPr>
        <p:spPr>
          <a:xfrm>
            <a:off x="913320" y="2789280"/>
            <a:ext cx="214560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ＭＳ Ｐゴシック"/>
              </a:rPr>
              <a:t>IP picture frame</a:t>
            </a:r>
            <a:endParaRPr b="0" lang="en-US" sz="1600" spc="-1" strike="noStrike">
              <a:latin typeface="Arial"/>
            </a:endParaRPr>
          </a:p>
          <a:p>
            <a:pPr>
              <a:lnSpc>
                <a:spcPct val="100000"/>
              </a:lnSpc>
            </a:pPr>
            <a:r>
              <a:rPr b="0" lang="en-US" sz="1600" spc="-1" strike="noStrike" u="sng">
                <a:solidFill>
                  <a:srgbClr val="3c1581"/>
                </a:solidFill>
                <a:uFillTx/>
                <a:latin typeface="Arial"/>
                <a:ea typeface="ＭＳ Ｐゴシック"/>
                <a:hlinkClick r:id="rId2"/>
              </a:rPr>
              <a:t>http://www.ceiva.com/</a:t>
            </a:r>
            <a:endParaRPr b="0" lang="en-US" sz="1600" spc="-1" strike="noStrike">
              <a:latin typeface="Arial"/>
            </a:endParaRPr>
          </a:p>
        </p:txBody>
      </p:sp>
      <p:sp>
        <p:nvSpPr>
          <p:cNvPr id="476" name="CustomShape 3"/>
          <p:cNvSpPr/>
          <p:nvPr/>
        </p:nvSpPr>
        <p:spPr>
          <a:xfrm>
            <a:off x="984600" y="5789520"/>
            <a:ext cx="117180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ＭＳ Ｐゴシック"/>
              </a:rPr>
              <a:t>Internet </a:t>
            </a:r>
            <a:endParaRPr b="0" lang="en-US" sz="1600" spc="-1" strike="noStrike">
              <a:latin typeface="Arial"/>
            </a:endParaRPr>
          </a:p>
          <a:p>
            <a:pPr>
              <a:lnSpc>
                <a:spcPct val="100000"/>
              </a:lnSpc>
            </a:pPr>
            <a:r>
              <a:rPr b="0" lang="en-US" sz="1600" spc="-1" strike="noStrike">
                <a:solidFill>
                  <a:srgbClr val="000000"/>
                </a:solidFill>
                <a:latin typeface="Arial"/>
                <a:ea typeface="ＭＳ Ｐゴシック"/>
              </a:rPr>
              <a:t>refrigerator</a:t>
            </a:r>
            <a:endParaRPr b="0" lang="en-US" sz="1600" spc="-1" strike="noStrike">
              <a:latin typeface="Arial"/>
            </a:endParaRPr>
          </a:p>
        </p:txBody>
      </p:sp>
      <p:pic>
        <p:nvPicPr>
          <p:cNvPr id="477" name="Picture 16" descr="A sling box device."/>
          <p:cNvPicPr/>
          <p:nvPr/>
        </p:nvPicPr>
        <p:blipFill>
          <a:blip r:embed="rId3"/>
          <a:stretch/>
        </p:blipFill>
        <p:spPr>
          <a:xfrm>
            <a:off x="1851120" y="3508200"/>
            <a:ext cx="1552320" cy="742680"/>
          </a:xfrm>
          <a:prstGeom prst="rect">
            <a:avLst/>
          </a:prstGeom>
          <a:ln>
            <a:noFill/>
          </a:ln>
        </p:spPr>
      </p:pic>
      <p:sp>
        <p:nvSpPr>
          <p:cNvPr id="478" name="CustomShape 4"/>
          <p:cNvSpPr/>
          <p:nvPr/>
        </p:nvSpPr>
        <p:spPr>
          <a:xfrm>
            <a:off x="2009880" y="4148280"/>
            <a:ext cx="248076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ＭＳ Ｐゴシック"/>
              </a:rPr>
              <a:t>Slingbox: watch,</a:t>
            </a:r>
            <a:endParaRPr b="0" lang="en-US" sz="1600" spc="-1" strike="noStrike">
              <a:latin typeface="Arial"/>
            </a:endParaRPr>
          </a:p>
          <a:p>
            <a:pPr>
              <a:lnSpc>
                <a:spcPct val="100000"/>
              </a:lnSpc>
            </a:pPr>
            <a:r>
              <a:rPr b="0" lang="en-US" sz="1600" spc="-1" strike="noStrike">
                <a:solidFill>
                  <a:srgbClr val="000000"/>
                </a:solidFill>
                <a:latin typeface="Arial"/>
                <a:ea typeface="ＭＳ Ｐゴシック"/>
              </a:rPr>
              <a:t>control cable TV remotely</a:t>
            </a:r>
            <a:endParaRPr b="0" lang="en-US" sz="1600" spc="-1" strike="noStrike">
              <a:latin typeface="Arial"/>
            </a:endParaRPr>
          </a:p>
        </p:txBody>
      </p:sp>
      <p:pic>
        <p:nvPicPr>
          <p:cNvPr id="479" name="Picture 1" descr="A bed mattress has a cable plugged into it."/>
          <p:cNvPicPr/>
          <p:nvPr/>
        </p:nvPicPr>
        <p:blipFill>
          <a:blip r:embed="rId4"/>
          <a:stretch/>
        </p:blipFill>
        <p:spPr>
          <a:xfrm>
            <a:off x="2563920" y="4971960"/>
            <a:ext cx="1288800" cy="1544400"/>
          </a:xfrm>
          <a:prstGeom prst="rect">
            <a:avLst/>
          </a:prstGeom>
          <a:ln>
            <a:noFill/>
          </a:ln>
        </p:spPr>
      </p:pic>
      <p:sp>
        <p:nvSpPr>
          <p:cNvPr id="480" name="CustomShape 5"/>
          <p:cNvSpPr/>
          <p:nvPr/>
        </p:nvSpPr>
        <p:spPr>
          <a:xfrm>
            <a:off x="3946320" y="5151600"/>
            <a:ext cx="1220400" cy="8204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ＭＳ Ｐゴシック"/>
              </a:rPr>
              <a:t>sensorized,</a:t>
            </a:r>
            <a:endParaRPr b="0" lang="en-US" sz="1600" spc="-1" strike="noStrike">
              <a:latin typeface="Arial"/>
            </a:endParaRPr>
          </a:p>
          <a:p>
            <a:pPr>
              <a:lnSpc>
                <a:spcPct val="100000"/>
              </a:lnSpc>
            </a:pPr>
            <a:r>
              <a:rPr b="0" lang="en-US" sz="1600" spc="-1" strike="noStrike">
                <a:solidFill>
                  <a:srgbClr val="000000"/>
                </a:solidFill>
                <a:latin typeface="Arial"/>
                <a:ea typeface="ＭＳ Ｐゴシック"/>
              </a:rPr>
              <a:t>bed</a:t>
            </a:r>
            <a:endParaRPr b="0" lang="en-US" sz="1600" spc="-1" strike="noStrike">
              <a:latin typeface="Arial"/>
            </a:endParaRPr>
          </a:p>
          <a:p>
            <a:pPr>
              <a:lnSpc>
                <a:spcPct val="100000"/>
              </a:lnSpc>
            </a:pPr>
            <a:r>
              <a:rPr b="0" lang="en-US" sz="1600" spc="-1" strike="noStrike">
                <a:solidFill>
                  <a:srgbClr val="000000"/>
                </a:solidFill>
                <a:latin typeface="Arial"/>
                <a:ea typeface="ＭＳ Ｐゴシック"/>
              </a:rPr>
              <a:t>mattress</a:t>
            </a:r>
            <a:endParaRPr b="0" lang="en-US" sz="1600" spc="-1" strike="noStrike">
              <a:latin typeface="Arial"/>
            </a:endParaRPr>
          </a:p>
        </p:txBody>
      </p:sp>
      <p:pic>
        <p:nvPicPr>
          <p:cNvPr id="481" name="Picture 3" descr="A toaster with 2 slices of toast. The toast has weather types burnt onto the faces. 1 is a cloud, the other is a sun."/>
          <p:cNvPicPr/>
          <p:nvPr/>
        </p:nvPicPr>
        <p:blipFill>
          <a:blip r:embed="rId5"/>
          <a:stretch/>
        </p:blipFill>
        <p:spPr>
          <a:xfrm>
            <a:off x="3625920" y="1460520"/>
            <a:ext cx="2495160" cy="2935080"/>
          </a:xfrm>
          <a:prstGeom prst="rect">
            <a:avLst/>
          </a:prstGeom>
          <a:ln>
            <a:noFill/>
          </a:ln>
        </p:spPr>
      </p:pic>
      <p:sp>
        <p:nvSpPr>
          <p:cNvPr id="482" name="CustomShape 6"/>
          <p:cNvSpPr/>
          <p:nvPr/>
        </p:nvSpPr>
        <p:spPr>
          <a:xfrm>
            <a:off x="6300360" y="1989000"/>
            <a:ext cx="223560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ＭＳ Ｐゴシック"/>
              </a:rPr>
              <a:t>Web-enabled toaster +</a:t>
            </a:r>
            <a:endParaRPr b="0" lang="en-US" sz="1600" spc="-1" strike="noStrike">
              <a:latin typeface="Arial"/>
            </a:endParaRPr>
          </a:p>
          <a:p>
            <a:pPr>
              <a:lnSpc>
                <a:spcPct val="100000"/>
              </a:lnSpc>
            </a:pPr>
            <a:r>
              <a:rPr b="0" lang="en-US" sz="1600" spc="-1" strike="noStrike">
                <a:solidFill>
                  <a:srgbClr val="000000"/>
                </a:solidFill>
                <a:latin typeface="Arial"/>
                <a:ea typeface="ＭＳ Ｐゴシック"/>
              </a:rPr>
              <a:t>weather forecaster</a:t>
            </a:r>
            <a:endParaRPr b="0" lang="en-US" sz="1600" spc="-1" strike="noStrike">
              <a:latin typeface="Arial"/>
            </a:endParaRPr>
          </a:p>
        </p:txBody>
      </p:sp>
      <p:pic>
        <p:nvPicPr>
          <p:cNvPr id="483" name="Picture 23" descr="A tweet a watt device has a digital display above a power outlet."/>
          <p:cNvPicPr/>
          <p:nvPr/>
        </p:nvPicPr>
        <p:blipFill>
          <a:blip r:embed="rId6"/>
          <a:stretch/>
        </p:blipFill>
        <p:spPr>
          <a:xfrm>
            <a:off x="6891480" y="2754360"/>
            <a:ext cx="694800" cy="1096560"/>
          </a:xfrm>
          <a:prstGeom prst="rect">
            <a:avLst/>
          </a:prstGeom>
          <a:ln>
            <a:noFill/>
          </a:ln>
        </p:spPr>
      </p:pic>
      <p:sp>
        <p:nvSpPr>
          <p:cNvPr id="484" name="CustomShape 7"/>
          <p:cNvSpPr/>
          <p:nvPr/>
        </p:nvSpPr>
        <p:spPr>
          <a:xfrm>
            <a:off x="6764400" y="3841920"/>
            <a:ext cx="1918440" cy="5770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ＭＳ Ｐゴシック"/>
              </a:rPr>
              <a:t>Tweet-a-watt: </a:t>
            </a:r>
            <a:endParaRPr b="0" lang="en-US" sz="1600" spc="-1" strike="noStrike">
              <a:latin typeface="Arial"/>
            </a:endParaRPr>
          </a:p>
          <a:p>
            <a:pPr>
              <a:lnSpc>
                <a:spcPct val="100000"/>
              </a:lnSpc>
            </a:pPr>
            <a:r>
              <a:rPr b="0" lang="en-US" sz="1600" spc="-1" strike="noStrike">
                <a:solidFill>
                  <a:srgbClr val="000000"/>
                </a:solidFill>
                <a:latin typeface="Arial"/>
                <a:ea typeface="ＭＳ Ｐゴシック"/>
              </a:rPr>
              <a:t>monitor energy use</a:t>
            </a:r>
            <a:endParaRPr b="0" lang="en-US" sz="1600" spc="-1" strike="noStrike">
              <a:latin typeface="Arial"/>
            </a:endParaRPr>
          </a:p>
        </p:txBody>
      </p:sp>
      <p:pic>
        <p:nvPicPr>
          <p:cNvPr id="485" name="Picture 9" descr="Desktop phones have digital displays."/>
          <p:cNvPicPr/>
          <p:nvPr/>
        </p:nvPicPr>
        <p:blipFill>
          <a:blip r:embed="rId7"/>
          <a:stretch/>
        </p:blipFill>
        <p:spPr>
          <a:xfrm>
            <a:off x="6208560" y="4449960"/>
            <a:ext cx="1980720" cy="1586880"/>
          </a:xfrm>
          <a:prstGeom prst="rect">
            <a:avLst/>
          </a:prstGeom>
          <a:ln>
            <a:noFill/>
          </a:ln>
        </p:spPr>
      </p:pic>
      <p:sp>
        <p:nvSpPr>
          <p:cNvPr id="486" name="CustomShape 8"/>
          <p:cNvSpPr/>
          <p:nvPr/>
        </p:nvSpPr>
        <p:spPr>
          <a:xfrm>
            <a:off x="6443280" y="6015600"/>
            <a:ext cx="159084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Arial"/>
                <a:ea typeface="ＭＳ Ｐゴシック"/>
              </a:rPr>
              <a:t>Internet phones</a:t>
            </a:r>
            <a:endParaRPr b="0" lang="en-US" sz="1600" spc="-1" strike="noStrike">
              <a:latin typeface="Arial"/>
            </a:endParaRPr>
          </a:p>
        </p:txBody>
      </p:sp>
      <p:pic>
        <p:nvPicPr>
          <p:cNvPr id="487" name="" descr=""/>
          <p:cNvPicPr/>
          <p:nvPr/>
        </p:nvPicPr>
        <p:blipFill>
          <a:blip r:embed="rId8"/>
          <a:stretch/>
        </p:blipFill>
        <p:spPr>
          <a:xfrm>
            <a:off x="914400" y="3581280"/>
            <a:ext cx="800280" cy="215892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Throughput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sp>
        <p:nvSpPr>
          <p:cNvPr id="688" name="TextShape 2"/>
          <p:cNvSpPr txBox="1"/>
          <p:nvPr/>
        </p:nvSpPr>
        <p:spPr>
          <a:xfrm>
            <a:off x="457200" y="1600200"/>
            <a:ext cx="8229240" cy="522000"/>
          </a:xfrm>
          <a:prstGeom prst="rect">
            <a:avLst/>
          </a:prstGeom>
          <a:noFill/>
          <a:ln>
            <a:noFill/>
          </a:ln>
        </p:spPr>
        <p:txBody>
          <a:bodyPr tIns="91440" bIns="91440">
            <a:noAutofit/>
          </a:bodyPr>
          <a:p>
            <a:pPr marL="255960" indent="-255240">
              <a:lnSpc>
                <a:spcPct val="100000"/>
              </a:lnSpc>
              <a:spcBef>
                <a:spcPts val="1500"/>
              </a:spcBef>
              <a:buClr>
                <a:srgbClr val="007fa3"/>
              </a:buClr>
              <a:buFont typeface="Arial"/>
              <a:buChar char="•"/>
            </a:pPr>
            <a:r>
              <a:rPr b="1" i="1" lang="en-US" sz="2200" spc="-1" strike="noStrike">
                <a:solidFill>
                  <a:srgbClr val="000000"/>
                </a:solidFill>
                <a:latin typeface="Arial"/>
                <a:ea typeface="ＭＳ Ｐゴシック"/>
              </a:rPr>
              <a:t>R</a:t>
            </a:r>
            <a:r>
              <a:rPr b="1" i="1" lang="en-US" sz="2200" spc="-1" strike="noStrike" baseline="-25000">
                <a:solidFill>
                  <a:srgbClr val="000000"/>
                </a:solidFill>
                <a:latin typeface="Arial"/>
                <a:ea typeface="ＭＳ Ｐゴシック"/>
              </a:rPr>
              <a:t>s</a:t>
            </a:r>
            <a:r>
              <a:rPr b="1" i="1" lang="en-US" sz="2200" spc="-1" strike="noStrike">
                <a:solidFill>
                  <a:srgbClr val="000000"/>
                </a:solidFill>
                <a:latin typeface="Arial"/>
                <a:ea typeface="ＭＳ Ｐゴシック"/>
              </a:rPr>
              <a:t> &lt; R</a:t>
            </a:r>
            <a:r>
              <a:rPr b="1" i="1" lang="en-US" sz="2200" spc="-1" strike="noStrike" baseline="-25000">
                <a:solidFill>
                  <a:srgbClr val="000000"/>
                </a:solidFill>
                <a:latin typeface="Arial"/>
                <a:ea typeface="ＭＳ Ｐゴシック"/>
              </a:rPr>
              <a:t>c</a:t>
            </a:r>
            <a:r>
              <a:rPr b="0" i="1" lang="en-US" sz="2200" spc="-1" strike="noStrike">
                <a:solidFill>
                  <a:srgbClr val="ff3300"/>
                </a:solidFill>
                <a:latin typeface="Arial"/>
                <a:ea typeface="ＭＳ Ｐゴシック"/>
              </a:rPr>
              <a:t> </a:t>
            </a:r>
            <a:r>
              <a:rPr b="0" lang="en-US" sz="2200" spc="-1" strike="noStrike">
                <a:solidFill>
                  <a:srgbClr val="000000"/>
                </a:solidFill>
                <a:latin typeface="Arial"/>
                <a:ea typeface="ＭＳ Ｐゴシック"/>
              </a:rPr>
              <a:t>What is average end-end throughput?</a:t>
            </a:r>
            <a:endParaRPr b="0" lang="en-US" sz="2200" spc="-1" strike="noStrike">
              <a:solidFill>
                <a:srgbClr val="000000"/>
              </a:solidFill>
              <a:latin typeface="Arial"/>
            </a:endParaRPr>
          </a:p>
        </p:txBody>
      </p:sp>
      <p:pic>
        <p:nvPicPr>
          <p:cNvPr id="689" name="Picture 8"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The first pipe, R sub s bits per second, is narrower than the second pipe, R sub c bits per second."/>
          <p:cNvPicPr/>
          <p:nvPr/>
        </p:nvPicPr>
        <p:blipFill>
          <a:blip r:embed="rId1"/>
          <a:stretch/>
        </p:blipFill>
        <p:spPr>
          <a:xfrm>
            <a:off x="998280" y="2215800"/>
            <a:ext cx="7318440" cy="1066680"/>
          </a:xfrm>
          <a:prstGeom prst="rect">
            <a:avLst/>
          </a:prstGeom>
          <a:ln>
            <a:noFill/>
          </a:ln>
        </p:spPr>
      </p:pic>
      <p:sp>
        <p:nvSpPr>
          <p:cNvPr id="690" name="TextShape 3"/>
          <p:cNvSpPr txBox="1"/>
          <p:nvPr/>
        </p:nvSpPr>
        <p:spPr>
          <a:xfrm>
            <a:off x="473760" y="3398760"/>
            <a:ext cx="8229240" cy="44208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i="1" lang="en-US" sz="2200" spc="-1" strike="noStrike">
                <a:solidFill>
                  <a:srgbClr val="000000"/>
                </a:solidFill>
                <a:latin typeface="Arial"/>
                <a:ea typeface="ＭＳ Ｐゴシック"/>
              </a:rPr>
              <a:t>R</a:t>
            </a:r>
            <a:r>
              <a:rPr b="1" i="1" lang="en-US" sz="2200" spc="-1" strike="noStrike" baseline="-25000">
                <a:solidFill>
                  <a:srgbClr val="000000"/>
                </a:solidFill>
                <a:latin typeface="Arial"/>
                <a:ea typeface="ＭＳ Ｐゴシック"/>
              </a:rPr>
              <a:t>s</a:t>
            </a:r>
            <a:r>
              <a:rPr b="1" i="1" lang="en-US" sz="2200" spc="-1" strike="noStrike">
                <a:solidFill>
                  <a:srgbClr val="000000"/>
                </a:solidFill>
                <a:latin typeface="Arial"/>
                <a:ea typeface="ＭＳ Ｐゴシック"/>
              </a:rPr>
              <a:t> &gt; R</a:t>
            </a:r>
            <a:r>
              <a:rPr b="1" i="1" lang="en-US" sz="2200" spc="-1" strike="noStrike" baseline="-25000">
                <a:solidFill>
                  <a:srgbClr val="000000"/>
                </a:solidFill>
                <a:latin typeface="Arial"/>
                <a:ea typeface="ＭＳ Ｐゴシック"/>
              </a:rPr>
              <a:t>c</a:t>
            </a:r>
            <a:r>
              <a:rPr b="0" i="1" lang="en-US" sz="2200" spc="-1" strike="noStrike">
                <a:solidFill>
                  <a:srgbClr val="ff3300"/>
                </a:solidFill>
                <a:latin typeface="Arial"/>
                <a:ea typeface="ＭＳ Ｐゴシック"/>
              </a:rPr>
              <a:t> </a:t>
            </a:r>
            <a:r>
              <a:rPr b="0" lang="en-US" sz="2200" spc="-1" strike="noStrike">
                <a:solidFill>
                  <a:srgbClr val="000000"/>
                </a:solidFill>
                <a:latin typeface="Arial"/>
                <a:ea typeface="ＭＳ Ｐゴシック"/>
              </a:rPr>
              <a:t>What is average end-end throughput?</a:t>
            </a:r>
            <a:endParaRPr b="0" lang="en-US" sz="2200" spc="-1" strike="noStrike">
              <a:solidFill>
                <a:srgbClr val="000000"/>
              </a:solidFill>
              <a:latin typeface="Arial"/>
            </a:endParaRPr>
          </a:p>
        </p:txBody>
      </p:sp>
      <p:pic>
        <p:nvPicPr>
          <p:cNvPr id="691" name="Picture 12" descr="A diagram has 3 main parts connected by pipes. Part 1, a server sends bits, or fluid, into the pipe. The pipe can carry fluid at the rate R sub s bits per second. Part 2. The fluid continues through another pipe, which can carry fluid at a rate R sub c bits per second. Part 3. The fluid comes out at a P C. The first pipe, R sub s bits per second, is wider than the second pipe, R sub c bits per second."/>
          <p:cNvPicPr/>
          <p:nvPr/>
        </p:nvPicPr>
        <p:blipFill>
          <a:blip r:embed="rId2"/>
          <a:stretch/>
        </p:blipFill>
        <p:spPr>
          <a:xfrm>
            <a:off x="998280" y="3970800"/>
            <a:ext cx="7419240" cy="1063800"/>
          </a:xfrm>
          <a:prstGeom prst="rect">
            <a:avLst/>
          </a:prstGeom>
          <a:ln>
            <a:noFill/>
          </a:ln>
        </p:spPr>
      </p:pic>
      <p:sp>
        <p:nvSpPr>
          <p:cNvPr id="692" name="TextShape 4"/>
          <p:cNvSpPr txBox="1"/>
          <p:nvPr/>
        </p:nvSpPr>
        <p:spPr>
          <a:xfrm>
            <a:off x="326880" y="5135400"/>
            <a:ext cx="8229240" cy="113652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bottleneck link</a:t>
            </a:r>
            <a:endParaRPr b="0" lang="en-US" sz="2400" spc="-1" strike="noStrike">
              <a:solidFill>
                <a:srgbClr val="000000"/>
              </a:solidFill>
              <a:latin typeface="Arial"/>
            </a:endParaRPr>
          </a:p>
          <a:p>
            <a:pPr>
              <a:lnSpc>
                <a:spcPct val="100000"/>
              </a:lnSpc>
              <a:spcBef>
                <a:spcPts val="1500"/>
              </a:spcBef>
            </a:pPr>
            <a:r>
              <a:rPr b="0" lang="en-US" sz="2400" spc="-1" strike="noStrike">
                <a:solidFill>
                  <a:srgbClr val="000000"/>
                </a:solidFill>
                <a:latin typeface="Arial"/>
                <a:ea typeface="Arial"/>
              </a:rPr>
              <a:t>link on end-end path that constrains end-end throughput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Throughput: Internet Scenario</a:t>
            </a:r>
            <a:endParaRPr b="0" lang="en-US" sz="3400" spc="-1" strike="noStrike">
              <a:solidFill>
                <a:srgbClr val="000000"/>
              </a:solidFill>
              <a:latin typeface="Arial"/>
            </a:endParaRPr>
          </a:p>
        </p:txBody>
      </p:sp>
      <p:sp>
        <p:nvSpPr>
          <p:cNvPr id="694" name="TextShape 2"/>
          <p:cNvSpPr txBox="1"/>
          <p:nvPr/>
        </p:nvSpPr>
        <p:spPr>
          <a:xfrm>
            <a:off x="473760" y="1698120"/>
            <a:ext cx="3428280" cy="718200"/>
          </a:xfrm>
          <a:prstGeom prst="rect">
            <a:avLst/>
          </a:prstGeom>
          <a:noFill/>
          <a:ln>
            <a:noFill/>
          </a:ln>
        </p:spPr>
        <p:txBody>
          <a:bodyPr tIns="91440" bIns="91440">
            <a:noAutofit/>
          </a:bodyPr>
          <a:p>
            <a:pPr marL="25596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per-connection end-end throughput:</a:t>
            </a:r>
            <a:endParaRPr b="0" lang="en-US" sz="2000" spc="-1" strike="noStrike">
              <a:solidFill>
                <a:srgbClr val="000000"/>
              </a:solidFill>
              <a:latin typeface="Arial"/>
            </a:endParaRPr>
          </a:p>
        </p:txBody>
      </p:sp>
      <p:sp>
        <p:nvSpPr>
          <p:cNvPr id="695" name="CustomShape 3"/>
          <p:cNvSpPr/>
          <p:nvPr/>
        </p:nvSpPr>
        <p:spPr>
          <a:xfrm>
            <a:off x="457200" y="3359880"/>
            <a:ext cx="3428280" cy="919080"/>
          </a:xfrm>
          <a:prstGeom prst="rect">
            <a:avLst/>
          </a:prstGeom>
          <a:noFill/>
          <a:ln>
            <a:noFill/>
          </a:ln>
        </p:spPr>
        <p:style>
          <a:lnRef idx="0"/>
          <a:fillRef idx="0"/>
          <a:effectRef idx="0"/>
          <a:fontRef idx="minor"/>
        </p:style>
        <p:txBody>
          <a:bodyPr tIns="91440" bIns="91440">
            <a:noAutofit/>
          </a:bodyPr>
          <a:p>
            <a:pPr marL="25596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in practice: </a:t>
            </a:r>
            <a:r>
              <a:rPr b="0" i="1" lang="en-US" sz="2000" spc="-1" strike="noStrike">
                <a:solidFill>
                  <a:srgbClr val="000000"/>
                </a:solidFill>
                <a:latin typeface="Arial"/>
                <a:ea typeface="ＭＳ Ｐゴシック"/>
              </a:rPr>
              <a:t>R</a:t>
            </a:r>
            <a:r>
              <a:rPr b="0" i="1" lang="en-US" sz="2000" spc="-1" strike="noStrike" baseline="-25000">
                <a:solidFill>
                  <a:srgbClr val="000000"/>
                </a:solidFill>
                <a:latin typeface="Arial"/>
                <a:ea typeface="ＭＳ Ｐゴシック"/>
              </a:rPr>
              <a:t>c</a:t>
            </a:r>
            <a:r>
              <a:rPr b="0" lang="en-US" sz="2000" spc="-1" strike="noStrike">
                <a:solidFill>
                  <a:srgbClr val="000000"/>
                </a:solidFill>
                <a:latin typeface="Arial"/>
                <a:ea typeface="ＭＳ Ｐゴシック"/>
              </a:rPr>
              <a:t> or </a:t>
            </a:r>
            <a:r>
              <a:rPr b="0" i="1" lang="en-US" sz="2000" spc="-1" strike="noStrike">
                <a:solidFill>
                  <a:srgbClr val="000000"/>
                </a:solidFill>
                <a:latin typeface="Arial"/>
                <a:ea typeface="ＭＳ Ｐゴシック"/>
              </a:rPr>
              <a:t>R</a:t>
            </a:r>
            <a:r>
              <a:rPr b="0" i="1" lang="en-US" sz="2000" spc="-1" strike="noStrike" baseline="-25000">
                <a:solidFill>
                  <a:srgbClr val="000000"/>
                </a:solidFill>
                <a:latin typeface="Arial"/>
                <a:ea typeface="ＭＳ Ｐゴシック"/>
              </a:rPr>
              <a:t>s</a:t>
            </a:r>
            <a:r>
              <a:rPr b="0" lang="en-US" sz="2000" spc="-1" strike="noStrike">
                <a:solidFill>
                  <a:srgbClr val="000000"/>
                </a:solidFill>
                <a:latin typeface="Arial"/>
                <a:ea typeface="ＭＳ Ｐゴシック"/>
              </a:rPr>
              <a:t> is often bottleneck</a:t>
            </a:r>
            <a:endParaRPr b="0" lang="en-US" sz="2000" spc="-1" strike="noStrike">
              <a:latin typeface="Arial"/>
            </a:endParaRPr>
          </a:p>
        </p:txBody>
      </p:sp>
      <p:pic>
        <p:nvPicPr>
          <p:cNvPr id="696" name="Picture 15" descr="Minutes left parenthesis start fraction R sub c, R sub s, R, over 10 end fraction right parenthesis."/>
          <p:cNvPicPr/>
          <p:nvPr/>
        </p:nvPicPr>
        <p:blipFill>
          <a:blip r:embed="rId1"/>
          <a:stretch/>
        </p:blipFill>
        <p:spPr>
          <a:xfrm>
            <a:off x="4860360" y="1604160"/>
            <a:ext cx="3570840" cy="3871080"/>
          </a:xfrm>
          <a:prstGeom prst="rect">
            <a:avLst/>
          </a:prstGeom>
          <a:ln>
            <a:noFill/>
          </a:ln>
        </p:spPr>
      </p:pic>
      <p:sp>
        <p:nvSpPr>
          <p:cNvPr id="697" name="TextShape 4"/>
          <p:cNvSpPr txBox="1"/>
          <p:nvPr/>
        </p:nvSpPr>
        <p:spPr>
          <a:xfrm>
            <a:off x="473760" y="5649840"/>
            <a:ext cx="8229240" cy="701640"/>
          </a:xfrm>
          <a:prstGeom prst="rect">
            <a:avLst/>
          </a:prstGeom>
          <a:noFill/>
          <a:ln>
            <a:noFill/>
          </a:ln>
        </p:spPr>
        <p:txBody>
          <a:bodyPr tIns="91440" bIns="91440">
            <a:noAutofit/>
          </a:bodyPr>
          <a:p>
            <a:pPr marL="101520">
              <a:lnSpc>
                <a:spcPct val="100000"/>
              </a:lnSpc>
              <a:spcBef>
                <a:spcPts val="1500"/>
              </a:spcBef>
            </a:pPr>
            <a:r>
              <a:rPr b="0" lang="en-US" sz="1600" spc="-1" strike="noStrike">
                <a:solidFill>
                  <a:srgbClr val="000000"/>
                </a:solidFill>
                <a:latin typeface="Arial"/>
                <a:ea typeface="Arial"/>
              </a:rPr>
              <a:t>* Check out the online interactive exercises for more examples: </a:t>
            </a:r>
            <a:r>
              <a:rPr b="0" lang="en-US" sz="1600" spc="-1" strike="noStrike" u="sng">
                <a:solidFill>
                  <a:srgbClr val="3c1581"/>
                </a:solidFill>
                <a:uFillTx/>
                <a:latin typeface="Arial"/>
                <a:ea typeface="Arial"/>
                <a:hlinkClick r:id="rId2"/>
              </a:rPr>
              <a:t>http</a:t>
            </a:r>
            <a:r>
              <a:rPr b="0" lang="en-US" sz="1600" spc="-1" strike="noStrike" u="sng">
                <a:solidFill>
                  <a:srgbClr val="3c1581"/>
                </a:solidFill>
                <a:uFillTx/>
                <a:latin typeface="Arial"/>
                <a:ea typeface="Arial"/>
                <a:hlinkClick r:id="rId3"/>
              </a:rPr>
              <a:t>://gaia.cs.umass.edu/kurose_ross/interactive</a:t>
            </a:r>
            <a:r>
              <a:rPr b="0" lang="en-US" sz="1600" spc="-1" strike="noStrike" u="sng">
                <a:solidFill>
                  <a:srgbClr val="3c1581"/>
                </a:solidFill>
                <a:uFillTx/>
                <a:latin typeface="Arial"/>
                <a:ea typeface="Arial"/>
                <a:hlinkClick r:id="rId4"/>
              </a:rPr>
              <a:t>/</a:t>
            </a:r>
            <a:endParaRPr b="0" lang="en-US" sz="1600" spc="-1" strike="noStrike">
              <a:solidFill>
                <a:srgbClr val="000000"/>
              </a:solidFill>
              <a:latin typeface="Arial"/>
            </a:endParaRPr>
          </a:p>
        </p:txBody>
      </p:sp>
      <p:pic>
        <p:nvPicPr>
          <p:cNvPr id="698" name="" descr=""/>
          <p:cNvPicPr/>
          <p:nvPr/>
        </p:nvPicPr>
        <p:blipFill>
          <a:blip r:embed="rId5"/>
          <a:stretch/>
        </p:blipFill>
        <p:spPr>
          <a:xfrm>
            <a:off x="812880" y="2489040"/>
            <a:ext cx="1714680" cy="73656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Learning Objectives </a:t>
            </a:r>
            <a:r>
              <a:rPr b="0" lang="en-US" sz="2000" spc="-1" strike="noStrike">
                <a:solidFill>
                  <a:srgbClr val="007fa3"/>
                </a:solidFill>
                <a:latin typeface="Times New Roman"/>
                <a:ea typeface="ＭＳ Ｐゴシック"/>
              </a:rPr>
              <a:t>(5 of 7)</a:t>
            </a:r>
            <a:endParaRPr b="0" lang="en-US" sz="2000" spc="-1" strike="noStrike">
              <a:solidFill>
                <a:srgbClr val="000000"/>
              </a:solidFill>
              <a:latin typeface="Arial"/>
            </a:endParaRPr>
          </a:p>
        </p:txBody>
      </p:sp>
      <p:sp>
        <p:nvSpPr>
          <p:cNvPr id="700"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601"/>
              </a:spcBef>
            </a:pPr>
            <a:r>
              <a:rPr b="1" lang="en-US" sz="2400" spc="-1" strike="noStrike">
                <a:solidFill>
                  <a:srgbClr val="007fa3"/>
                </a:solidFill>
                <a:latin typeface="Arial"/>
                <a:ea typeface="Arial"/>
              </a:rPr>
              <a:t>1.1</a:t>
            </a:r>
            <a:r>
              <a:rPr b="0" lang="en-US" sz="2400" spc="-1" strike="noStrike">
                <a:solidFill>
                  <a:srgbClr val="000000"/>
                </a:solidFill>
                <a:latin typeface="Arial"/>
                <a:ea typeface="Arial"/>
              </a:rPr>
              <a:t> </a:t>
            </a:r>
            <a:r>
              <a:rPr b="1" lang="en-US" sz="2400" spc="-1" strike="noStrike">
                <a:solidFill>
                  <a:srgbClr val="000000"/>
                </a:solidFill>
                <a:latin typeface="Arial"/>
                <a:ea typeface="Arial"/>
              </a:rPr>
              <a:t>what is the Internet?</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1.2</a:t>
            </a:r>
            <a:r>
              <a:rPr b="0" lang="en-US" sz="2400" spc="-1" strike="noStrike">
                <a:solidFill>
                  <a:srgbClr val="000000"/>
                </a:solidFill>
                <a:latin typeface="Arial"/>
                <a:ea typeface="Arial"/>
              </a:rPr>
              <a:t> network edge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end systems, access networks, links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1.3</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network core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packet switching, circuit switching, network structure</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1.4</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delay, loss, throughput in networks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1.5</a:t>
            </a:r>
            <a:r>
              <a:rPr b="0" lang="en-US" sz="2400" spc="-1" strike="noStrike">
                <a:solidFill>
                  <a:srgbClr val="000000"/>
                </a:solidFill>
                <a:latin typeface="Arial"/>
                <a:ea typeface="Arial"/>
              </a:rPr>
              <a:t> </a:t>
            </a:r>
            <a:r>
              <a:rPr b="1" lang="en-US" sz="2400" spc="-1" strike="noStrike">
                <a:solidFill>
                  <a:srgbClr val="000000"/>
                </a:solidFill>
                <a:latin typeface="Arial"/>
                <a:ea typeface="Arial"/>
              </a:rPr>
              <a:t>protocol layers, service models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1.6</a:t>
            </a:r>
            <a:r>
              <a:rPr b="0" lang="en-US" sz="2400" spc="-1" strike="noStrike">
                <a:solidFill>
                  <a:srgbClr val="000000"/>
                </a:solidFill>
                <a:latin typeface="Arial"/>
                <a:ea typeface="Arial"/>
              </a:rPr>
              <a:t> networks under attack: security</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1.7</a:t>
            </a:r>
            <a:r>
              <a:rPr b="0" lang="en-US" sz="2400" spc="-1" strike="noStrike">
                <a:solidFill>
                  <a:srgbClr val="000000"/>
                </a:solidFill>
                <a:latin typeface="Arial"/>
                <a:ea typeface="Arial"/>
              </a:rPr>
              <a:t> history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Protocol “Layers”</a:t>
            </a:r>
            <a:endParaRPr b="0" lang="en-US" sz="3400" spc="-1" strike="noStrike">
              <a:solidFill>
                <a:srgbClr val="000000"/>
              </a:solidFill>
              <a:latin typeface="Arial"/>
            </a:endParaRPr>
          </a:p>
        </p:txBody>
      </p:sp>
      <p:sp>
        <p:nvSpPr>
          <p:cNvPr id="702" name="TextShape 2"/>
          <p:cNvSpPr txBox="1"/>
          <p:nvPr/>
        </p:nvSpPr>
        <p:spPr>
          <a:xfrm>
            <a:off x="457200" y="1600200"/>
            <a:ext cx="3329280" cy="4179600"/>
          </a:xfrm>
          <a:prstGeom prst="rect">
            <a:avLst/>
          </a:prstGeom>
          <a:noFill/>
          <a:ln>
            <a:noFill/>
          </a:ln>
        </p:spPr>
        <p:txBody>
          <a:bodyPr tIns="91440" bIns="91440">
            <a:noAutofit/>
          </a:bodyPr>
          <a:p>
            <a:pPr>
              <a:lnSpc>
                <a:spcPct val="100000"/>
              </a:lnSpc>
              <a:spcBef>
                <a:spcPts val="601"/>
              </a:spcBef>
            </a:pPr>
            <a:r>
              <a:rPr b="1" lang="en-US" sz="2200" spc="-1" strike="noStrike">
                <a:solidFill>
                  <a:srgbClr val="000000"/>
                </a:solidFill>
                <a:latin typeface="Arial"/>
                <a:ea typeface="ＭＳ Ｐゴシック"/>
              </a:rPr>
              <a:t>Networks are complex,</a:t>
            </a:r>
            <a:endParaRPr b="0" lang="en-US" sz="2200" spc="-1" strike="noStrike">
              <a:solidFill>
                <a:srgbClr val="000000"/>
              </a:solidFill>
              <a:latin typeface="Arial"/>
            </a:endParaRPr>
          </a:p>
          <a:p>
            <a:pPr>
              <a:lnSpc>
                <a:spcPct val="100000"/>
              </a:lnSpc>
              <a:spcBef>
                <a:spcPts val="601"/>
              </a:spcBef>
            </a:pPr>
            <a:r>
              <a:rPr b="1" lang="en-US" sz="2200" spc="-1" strike="noStrike">
                <a:solidFill>
                  <a:srgbClr val="000000"/>
                </a:solidFill>
                <a:latin typeface="Arial"/>
                <a:ea typeface="ＭＳ Ｐゴシック"/>
              </a:rPr>
              <a:t>with many “pieces”:</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Hosts</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Routers</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Links of various media</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Applications</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Protocols</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Hardware, software</a:t>
            </a:r>
            <a:endParaRPr b="0" lang="en-US" sz="2200" spc="-1" strike="noStrike">
              <a:solidFill>
                <a:srgbClr val="000000"/>
              </a:solidFill>
              <a:latin typeface="Arial"/>
            </a:endParaRPr>
          </a:p>
        </p:txBody>
      </p:sp>
      <p:sp>
        <p:nvSpPr>
          <p:cNvPr id="703" name="TextShape 3"/>
          <p:cNvSpPr txBox="1"/>
          <p:nvPr/>
        </p:nvSpPr>
        <p:spPr>
          <a:xfrm>
            <a:off x="4712400" y="1600200"/>
            <a:ext cx="3755160" cy="4179600"/>
          </a:xfrm>
          <a:prstGeom prst="rect">
            <a:avLst/>
          </a:prstGeom>
          <a:noFill/>
          <a:ln>
            <a:noFill/>
          </a:ln>
        </p:spPr>
        <p:txBody>
          <a:bodyPr tIns="91440" bIns="91440">
            <a:noAutofit/>
          </a:bodyPr>
          <a:p>
            <a:pPr>
              <a:lnSpc>
                <a:spcPct val="100000"/>
              </a:lnSpc>
              <a:spcBef>
                <a:spcPts val="1500"/>
              </a:spcBef>
            </a:pPr>
            <a:r>
              <a:rPr b="1" lang="en-US" sz="2200" spc="-1" strike="noStrike">
                <a:solidFill>
                  <a:srgbClr val="000000"/>
                </a:solidFill>
                <a:latin typeface="Arial"/>
                <a:ea typeface="ＭＳ Ｐゴシック"/>
              </a:rPr>
              <a:t>Question:</a:t>
            </a:r>
            <a:endParaRPr b="0" lang="en-US" sz="2200" spc="-1" strike="noStrike">
              <a:solidFill>
                <a:srgbClr val="000000"/>
              </a:solidFill>
              <a:latin typeface="Arial"/>
            </a:endParaRPr>
          </a:p>
          <a:p>
            <a:pPr>
              <a:lnSpc>
                <a:spcPct val="100000"/>
              </a:lnSpc>
              <a:spcBef>
                <a:spcPts val="1500"/>
              </a:spcBef>
            </a:pPr>
            <a:r>
              <a:rPr b="0" lang="en-US" sz="2200" spc="-1" strike="noStrike">
                <a:solidFill>
                  <a:srgbClr val="000000"/>
                </a:solidFill>
                <a:latin typeface="Arial"/>
                <a:ea typeface="ＭＳ Ｐゴシック"/>
              </a:rPr>
              <a:t>is there any hope of </a:t>
            </a:r>
            <a:r>
              <a:rPr b="1" lang="en-US" sz="2200" spc="-1" strike="noStrike">
                <a:solidFill>
                  <a:srgbClr val="000000"/>
                </a:solidFill>
                <a:latin typeface="Arial"/>
                <a:ea typeface="ＭＳ Ｐゴシック"/>
              </a:rPr>
              <a:t>organizing</a:t>
            </a:r>
            <a:r>
              <a:rPr b="0" lang="en-US" sz="2200" spc="-1" strike="noStrike">
                <a:solidFill>
                  <a:srgbClr val="000000"/>
                </a:solidFill>
                <a:latin typeface="Arial"/>
                <a:ea typeface="ＭＳ Ｐゴシック"/>
              </a:rPr>
              <a:t> structure of network?</a:t>
            </a:r>
            <a:endParaRPr b="0" lang="en-US" sz="2200" spc="-1" strike="noStrike">
              <a:solidFill>
                <a:srgbClr val="000000"/>
              </a:solidFill>
              <a:latin typeface="Arial"/>
            </a:endParaRPr>
          </a:p>
          <a:p>
            <a:pPr>
              <a:lnSpc>
                <a:spcPct val="100000"/>
              </a:lnSpc>
              <a:spcBef>
                <a:spcPts val="1500"/>
              </a:spcBef>
            </a:pPr>
            <a:r>
              <a:rPr b="0" lang="en-US" sz="2200" spc="-1" strike="noStrike">
                <a:solidFill>
                  <a:srgbClr val="000000"/>
                </a:solidFill>
                <a:latin typeface="Arial"/>
                <a:ea typeface="ＭＳ Ｐゴシック"/>
              </a:rPr>
              <a:t>…</a:t>
            </a:r>
            <a:r>
              <a:rPr b="0" lang="en-US" sz="2200" spc="-1" strike="noStrike">
                <a:solidFill>
                  <a:srgbClr val="000000"/>
                </a:solidFill>
                <a:latin typeface="Arial"/>
                <a:ea typeface="ＭＳ Ｐゴシック"/>
              </a:rPr>
              <a:t>. or at least our discussion of networks?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Organization of Air Travel</a:t>
            </a:r>
            <a:endParaRPr b="0" lang="en-US" sz="3400" spc="-1" strike="noStrike">
              <a:solidFill>
                <a:srgbClr val="000000"/>
              </a:solidFill>
              <a:latin typeface="Arial"/>
            </a:endParaRPr>
          </a:p>
        </p:txBody>
      </p:sp>
      <p:pic>
        <p:nvPicPr>
          <p:cNvPr id="705" name="Picture 6" descr="A flow chart in a U shaped arrow. From the top left part of the U, moving to the bottom and middle of the U, are the items, ticket purchase, baggage check, gates load, runway takeoff, airplane routing. Airplane routing is repeated at the bottom of the U. From the bottom of the U moving up to the top right end, are the items, airplane routing, runway landing, gates unload, baggage claim, and ticket complain."/>
          <p:cNvPicPr/>
          <p:nvPr/>
        </p:nvPicPr>
        <p:blipFill>
          <a:blip r:embed="rId1"/>
          <a:stretch/>
        </p:blipFill>
        <p:spPr>
          <a:xfrm>
            <a:off x="2173320" y="1560600"/>
            <a:ext cx="4797360" cy="3720600"/>
          </a:xfrm>
          <a:prstGeom prst="rect">
            <a:avLst/>
          </a:prstGeom>
          <a:ln>
            <a:noFill/>
          </a:ln>
        </p:spPr>
      </p:pic>
      <p:sp>
        <p:nvSpPr>
          <p:cNvPr id="706" name="TextShape 2"/>
          <p:cNvSpPr txBox="1"/>
          <p:nvPr/>
        </p:nvSpPr>
        <p:spPr>
          <a:xfrm>
            <a:off x="457200" y="5528880"/>
            <a:ext cx="8229240" cy="5634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A Series of Steps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Layering of Airline Functionality</a:t>
            </a:r>
            <a:endParaRPr b="0" lang="en-US" sz="3400" spc="-1" strike="noStrike">
              <a:solidFill>
                <a:srgbClr val="000000"/>
              </a:solidFill>
              <a:latin typeface="Arial"/>
            </a:endParaRPr>
          </a:p>
        </p:txBody>
      </p:sp>
      <p:pic>
        <p:nvPicPr>
          <p:cNvPr id="708" name="Picture 3" descr="A table of airline functionality. There are 5 layers and 3 columns. From left to right the columns are, departure airport, intermediate air traffic control centers, and arrival airport. In the departure airport column are five layers, as follows. Ticket purchase, baggage check, gates load, runway take off, and airplane routing. Each of the two intermediate air traffic control centers columns have one layer, airplane routing. The arrival airport column has 5 layers, as follows. Airplane routing, runway landing, gates unload, baggage claim, and ticket complain."/>
          <p:cNvPicPr/>
          <p:nvPr/>
        </p:nvPicPr>
        <p:blipFill>
          <a:blip r:embed="rId1"/>
          <a:stretch/>
        </p:blipFill>
        <p:spPr>
          <a:xfrm>
            <a:off x="711360" y="1700640"/>
            <a:ext cx="7720560" cy="2531880"/>
          </a:xfrm>
          <a:prstGeom prst="rect">
            <a:avLst/>
          </a:prstGeom>
          <a:ln>
            <a:noFill/>
          </a:ln>
        </p:spPr>
      </p:pic>
      <p:sp>
        <p:nvSpPr>
          <p:cNvPr id="709" name="TextShape 2"/>
          <p:cNvSpPr txBox="1"/>
          <p:nvPr/>
        </p:nvSpPr>
        <p:spPr>
          <a:xfrm>
            <a:off x="457200" y="4620960"/>
            <a:ext cx="8229240" cy="1485720"/>
          </a:xfrm>
          <a:prstGeom prst="rect">
            <a:avLst/>
          </a:prstGeom>
          <a:noFill/>
          <a:ln>
            <a:noFill/>
          </a:ln>
        </p:spPr>
        <p:txBody>
          <a:bodyPr tIns="91440" bIns="91440">
            <a:noAutofit/>
          </a:bodyPr>
          <a:p>
            <a:pPr>
              <a:lnSpc>
                <a:spcPct val="100000"/>
              </a:lnSpc>
              <a:spcBef>
                <a:spcPts val="1500"/>
              </a:spcBef>
            </a:pPr>
            <a:r>
              <a:rPr b="1" lang="en-US" sz="2200" spc="-1" strike="noStrike">
                <a:solidFill>
                  <a:srgbClr val="000000"/>
                </a:solidFill>
                <a:latin typeface="Arial"/>
                <a:ea typeface="ＭＳ Ｐゴシック"/>
              </a:rPr>
              <a:t>layers:</a:t>
            </a:r>
            <a:r>
              <a:rPr b="0" lang="en-US" sz="2200" spc="-1" strike="noStrike">
                <a:solidFill>
                  <a:srgbClr val="ff0000"/>
                </a:solidFill>
                <a:latin typeface="Arial"/>
                <a:ea typeface="ＭＳ Ｐゴシック"/>
              </a:rPr>
              <a:t> </a:t>
            </a:r>
            <a:r>
              <a:rPr b="0" lang="en-US" sz="2200" spc="-1" strike="noStrike">
                <a:solidFill>
                  <a:srgbClr val="000000"/>
                </a:solidFill>
                <a:latin typeface="Arial"/>
                <a:ea typeface="ＭＳ Ｐゴシック"/>
              </a:rPr>
              <a:t>each layer implements a service</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via its own internal-layer actions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relying on services provided by layer below</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Why Layering?</a:t>
            </a:r>
            <a:endParaRPr b="0" lang="en-US" sz="3400" spc="-1" strike="noStrike">
              <a:solidFill>
                <a:srgbClr val="000000"/>
              </a:solidFill>
              <a:latin typeface="Arial"/>
            </a:endParaRPr>
          </a:p>
        </p:txBody>
      </p:sp>
      <p:sp>
        <p:nvSpPr>
          <p:cNvPr id="711"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0" lang="en-US" sz="2400" spc="-1" strike="noStrike">
                <a:solidFill>
                  <a:srgbClr val="000000"/>
                </a:solidFill>
                <a:latin typeface="Arial"/>
                <a:ea typeface="ＭＳ Ｐゴシック"/>
              </a:rPr>
              <a:t>dealing with complex systems: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explicit structure allows identification, relationship of complex system’s pieces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layered </a:t>
            </a:r>
            <a:r>
              <a:rPr b="1" lang="en-US" sz="2400" spc="-1" strike="noStrike">
                <a:solidFill>
                  <a:srgbClr val="000000"/>
                </a:solidFill>
                <a:latin typeface="Arial"/>
                <a:ea typeface="Arial"/>
              </a:rPr>
              <a:t>reference model</a:t>
            </a:r>
            <a:r>
              <a:rPr b="0" lang="en-US" sz="2400" spc="-1" strike="noStrike">
                <a:solidFill>
                  <a:srgbClr val="000000"/>
                </a:solidFill>
                <a:latin typeface="Arial"/>
                <a:ea typeface="Arial"/>
              </a:rPr>
              <a:t> for discussion</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modularization eases maintenance, updating of system</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change of implementation of layer</a:t>
            </a:r>
            <a:r>
              <a:rPr b="0" lang="en-US" sz="2400" spc="-1" strike="noStrike">
                <a:solidFill>
                  <a:srgbClr val="000000"/>
                </a:solidFill>
                <a:latin typeface="Arial"/>
                <a:ea typeface="ＭＳ Ｐゴシック"/>
              </a:rPr>
              <a:t>’s service transparent to rest of system</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e.g., change in gate procedure doesn</a:t>
            </a:r>
            <a:r>
              <a:rPr b="0" lang="en-US" sz="2400" spc="-1" strike="noStrike">
                <a:solidFill>
                  <a:srgbClr val="000000"/>
                </a:solidFill>
                <a:latin typeface="Arial"/>
                <a:ea typeface="ＭＳ Ｐゴシック"/>
              </a:rPr>
              <a:t>’t affect rest of system</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layering considered harmful?</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Internet Protocol Stack</a:t>
            </a:r>
            <a:endParaRPr b="0" lang="en-US" sz="3400" spc="-1" strike="noStrike">
              <a:solidFill>
                <a:srgbClr val="000000"/>
              </a:solidFill>
              <a:latin typeface="Arial"/>
            </a:endParaRPr>
          </a:p>
        </p:txBody>
      </p:sp>
      <p:sp>
        <p:nvSpPr>
          <p:cNvPr id="713" name="TextShape 2"/>
          <p:cNvSpPr txBox="1"/>
          <p:nvPr/>
        </p:nvSpPr>
        <p:spPr>
          <a:xfrm>
            <a:off x="457200" y="1600200"/>
            <a:ext cx="555120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application:</a:t>
            </a:r>
            <a:r>
              <a:rPr b="0" lang="en-US" sz="2000" spc="-1" strike="noStrike">
                <a:solidFill>
                  <a:srgbClr val="000000"/>
                </a:solidFill>
                <a:latin typeface="Arial"/>
                <a:ea typeface="ＭＳ Ｐゴシック"/>
              </a:rPr>
              <a:t> supporting network applications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F</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S</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H</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transport:</a:t>
            </a:r>
            <a:r>
              <a:rPr b="0" lang="en-US" sz="2000" spc="-1" strike="noStrike">
                <a:solidFill>
                  <a:srgbClr val="000000"/>
                </a:solidFill>
                <a:latin typeface="Arial"/>
                <a:ea typeface="ＭＳ Ｐゴシック"/>
              </a:rPr>
              <a:t> process-process data transfer</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U</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network:</a:t>
            </a:r>
            <a:r>
              <a:rPr b="0" lang="en-US" sz="2000" spc="-1" strike="noStrike">
                <a:solidFill>
                  <a:srgbClr val="000000"/>
                </a:solidFill>
                <a:latin typeface="Arial"/>
                <a:ea typeface="ＭＳ Ｐゴシック"/>
              </a:rPr>
              <a:t> routing of datagrams from source to destination</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I</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routing protocols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link:</a:t>
            </a:r>
            <a:r>
              <a:rPr b="0" lang="en-US" sz="2000" spc="-1" strike="noStrike">
                <a:solidFill>
                  <a:srgbClr val="000000"/>
                </a:solidFill>
                <a:latin typeface="Arial"/>
                <a:ea typeface="ＭＳ Ｐゴシック"/>
              </a:rPr>
              <a:t> data transfer between neighboring network elements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Ethernet, 802.111 (WiFi), P</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physical:</a:t>
            </a:r>
            <a:r>
              <a:rPr b="0" lang="en-US" sz="2000" spc="-1" strike="noStrike">
                <a:solidFill>
                  <a:srgbClr val="000000"/>
                </a:solidFill>
                <a:latin typeface="Arial"/>
                <a:ea typeface="ＭＳ Ｐゴシック"/>
              </a:rPr>
              <a:t> bits “on the wire”</a:t>
            </a:r>
            <a:endParaRPr b="0" lang="en-US" sz="2000" spc="-1" strike="noStrike">
              <a:solidFill>
                <a:srgbClr val="000000"/>
              </a:solidFill>
              <a:latin typeface="Arial"/>
            </a:endParaRPr>
          </a:p>
        </p:txBody>
      </p:sp>
      <p:pic>
        <p:nvPicPr>
          <p:cNvPr id="714" name="Picture 3" descr="A table with 5 layers. From top to bottom they are, application, transport, network, link, physical."/>
          <p:cNvPicPr/>
          <p:nvPr/>
        </p:nvPicPr>
        <p:blipFill>
          <a:blip r:embed="rId1"/>
          <a:stretch/>
        </p:blipFill>
        <p:spPr>
          <a:xfrm>
            <a:off x="6202440" y="2419200"/>
            <a:ext cx="2406240" cy="288756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I</a:t>
            </a:r>
            <a:r>
              <a:rPr b="1" lang="en-US" sz="100" spc="-1" strike="noStrike">
                <a:solidFill>
                  <a:srgbClr val="007fa3"/>
                </a:solidFill>
                <a:latin typeface="Times New Roman"/>
                <a:ea typeface="ＭＳ Ｐゴシック"/>
              </a:rPr>
              <a:t> </a:t>
            </a:r>
            <a:r>
              <a:rPr b="1" lang="en-US" sz="3400" spc="-1" strike="noStrike">
                <a:solidFill>
                  <a:srgbClr val="007fa3"/>
                </a:solidFill>
                <a:latin typeface="Times New Roman"/>
                <a:ea typeface="ＭＳ Ｐゴシック"/>
              </a:rPr>
              <a:t>S</a:t>
            </a:r>
            <a:r>
              <a:rPr b="1" lang="en-US" sz="100" spc="-1" strike="noStrike">
                <a:solidFill>
                  <a:srgbClr val="007fa3"/>
                </a:solidFill>
                <a:latin typeface="Times New Roman"/>
                <a:ea typeface="ＭＳ Ｐゴシック"/>
              </a:rPr>
              <a:t> </a:t>
            </a:r>
            <a:r>
              <a:rPr b="1" lang="en-US" sz="3400" spc="-1" strike="noStrike">
                <a:solidFill>
                  <a:srgbClr val="007fa3"/>
                </a:solidFill>
                <a:latin typeface="Times New Roman"/>
                <a:ea typeface="ＭＳ Ｐゴシック"/>
              </a:rPr>
              <a:t>O/O</a:t>
            </a:r>
            <a:r>
              <a:rPr b="1" lang="en-US" sz="100" spc="-1" strike="noStrike">
                <a:solidFill>
                  <a:srgbClr val="007fa3"/>
                </a:solidFill>
                <a:latin typeface="Times New Roman"/>
                <a:ea typeface="ＭＳ Ｐゴシック"/>
              </a:rPr>
              <a:t> </a:t>
            </a:r>
            <a:r>
              <a:rPr b="1" lang="en-US" sz="3400" spc="-1" strike="noStrike">
                <a:solidFill>
                  <a:srgbClr val="007fa3"/>
                </a:solidFill>
                <a:latin typeface="Times New Roman"/>
                <a:ea typeface="ＭＳ Ｐゴシック"/>
              </a:rPr>
              <a:t>S</a:t>
            </a:r>
            <a:r>
              <a:rPr b="1" lang="en-US" sz="100" spc="-1" strike="noStrike">
                <a:solidFill>
                  <a:srgbClr val="007fa3"/>
                </a:solidFill>
                <a:latin typeface="Times New Roman"/>
                <a:ea typeface="ＭＳ Ｐゴシック"/>
              </a:rPr>
              <a:t> </a:t>
            </a:r>
            <a:r>
              <a:rPr b="1" lang="en-US" sz="3400" spc="-1" strike="noStrike">
                <a:solidFill>
                  <a:srgbClr val="007fa3"/>
                </a:solidFill>
                <a:latin typeface="Times New Roman"/>
                <a:ea typeface="ＭＳ Ｐゴシック"/>
              </a:rPr>
              <a:t>I Reference Model</a:t>
            </a:r>
            <a:endParaRPr b="0" lang="en-US" sz="3400" spc="-1" strike="noStrike">
              <a:solidFill>
                <a:srgbClr val="000000"/>
              </a:solidFill>
              <a:latin typeface="Arial"/>
            </a:endParaRPr>
          </a:p>
        </p:txBody>
      </p:sp>
      <p:sp>
        <p:nvSpPr>
          <p:cNvPr id="716" name="TextShape 2"/>
          <p:cNvSpPr txBox="1"/>
          <p:nvPr/>
        </p:nvSpPr>
        <p:spPr>
          <a:xfrm>
            <a:off x="457200" y="1600200"/>
            <a:ext cx="5208480" cy="47185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presentation:</a:t>
            </a:r>
            <a:r>
              <a:rPr b="0" lang="en-US" sz="2000" spc="-1" strike="noStrike">
                <a:solidFill>
                  <a:srgbClr val="000000"/>
                </a:solidFill>
                <a:latin typeface="Arial"/>
                <a:ea typeface="ＭＳ Ｐゴシック"/>
              </a:rPr>
              <a:t> allow applications to interpret meaning of data, e.g., encryption, compression, machine-specific conventions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session:</a:t>
            </a:r>
            <a:r>
              <a:rPr b="0" lang="en-US" sz="2000" spc="-1" strike="noStrike">
                <a:solidFill>
                  <a:srgbClr val="000000"/>
                </a:solidFill>
                <a:latin typeface="Arial"/>
                <a:ea typeface="ＭＳ Ｐゴシック"/>
              </a:rPr>
              <a:t> synchronization, checkpointing, recovery of data exchange</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Internet stack “missing” these layers!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these services, </a:t>
            </a:r>
            <a:r>
              <a:rPr b="1" lang="en-US" sz="2000" spc="-1" strike="noStrike">
                <a:solidFill>
                  <a:srgbClr val="000000"/>
                </a:solidFill>
                <a:latin typeface="Arial"/>
                <a:ea typeface="Arial"/>
              </a:rPr>
              <a:t>if needed</a:t>
            </a:r>
            <a:r>
              <a:rPr b="0" i="1" lang="en-US" sz="2000" spc="-1" strike="noStrike">
                <a:solidFill>
                  <a:srgbClr val="000000"/>
                </a:solidFill>
                <a:latin typeface="Arial"/>
                <a:ea typeface="Arial"/>
              </a:rPr>
              <a:t>,</a:t>
            </a:r>
            <a:r>
              <a:rPr b="0" lang="en-US" sz="2000" spc="-1" strike="noStrike">
                <a:solidFill>
                  <a:srgbClr val="000000"/>
                </a:solidFill>
                <a:latin typeface="Arial"/>
                <a:ea typeface="Arial"/>
              </a:rPr>
              <a:t> must be implemented in application</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needed?</a:t>
            </a:r>
            <a:endParaRPr b="0" lang="en-US" sz="2000" spc="-1" strike="noStrike">
              <a:solidFill>
                <a:srgbClr val="000000"/>
              </a:solidFill>
              <a:latin typeface="Arial"/>
            </a:endParaRPr>
          </a:p>
        </p:txBody>
      </p:sp>
      <p:pic>
        <p:nvPicPr>
          <p:cNvPr id="717" name="Picture 4" descr="A table with 7 layers. From top to bottom they are, application, presentation, session, transport, network, link, physical."/>
          <p:cNvPicPr/>
          <p:nvPr/>
        </p:nvPicPr>
        <p:blipFill>
          <a:blip r:embed="rId1"/>
          <a:stretch/>
        </p:blipFill>
        <p:spPr>
          <a:xfrm>
            <a:off x="6010920" y="1797120"/>
            <a:ext cx="2441520" cy="413172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TextShape 1"/>
          <p:cNvSpPr txBox="1"/>
          <p:nvPr/>
        </p:nvSpPr>
        <p:spPr>
          <a:xfrm>
            <a:off x="457200" y="228600"/>
            <a:ext cx="8229240" cy="10663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Encapsulation</a:t>
            </a:r>
            <a:endParaRPr b="0" lang="en-US" sz="3400" spc="-1" strike="noStrike">
              <a:solidFill>
                <a:srgbClr val="000000"/>
              </a:solidFill>
              <a:latin typeface="Arial"/>
            </a:endParaRPr>
          </a:p>
        </p:txBody>
      </p:sp>
      <p:pic>
        <p:nvPicPr>
          <p:cNvPr id="719" name="Picture 4" descr="In encapsulation, data from a source travels via a link layer switch and a router to a destination. Each component has layers as follows. The source has 5 layers, as follows. Layer 1, application. Message, M. Layer 2, transport. Segment, H sub t, M. Layer 3, network. Datagram, H sub n, H sub t, M. Layer 4, link. Frame, H sub l, H sub n, H sub t, M. Row 5, physical. The link layer switch has 2 layers, as follows. Layer 1, link. Left side, H sub l, H sub n, H sub t, M. Right side, H sub l, H sub n, H sub t, M. Layer 2, physical. The router has 3 layers, as follows. Layer 1, network. Left side, H sub n, H sub t, M. Right side, H sub n, H sub t, M. Row 2, link. Left side, H sub l, H sub n, H sub t, M. Right side, H sub l, H sub n, H sub t, M. Layer 3, physical. The destination has five layers, as follows. Layer 1, application. M. Layer 2, transport. H sub t, M. Layer 3, network. H sub n, H sub t, M. Layer 4, link. H sub l, H sub n, H sub t, M. Row 5, physical."/>
          <p:cNvPicPr/>
          <p:nvPr/>
        </p:nvPicPr>
        <p:blipFill>
          <a:blip r:embed="rId1"/>
          <a:stretch/>
        </p:blipFill>
        <p:spPr>
          <a:xfrm>
            <a:off x="1021680" y="1601280"/>
            <a:ext cx="7099920" cy="41623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What’s the Internet: “Nuts and Bolts” View</a:t>
            </a:r>
            <a:endParaRPr b="0" lang="en-US" sz="3400" spc="-1" strike="noStrike">
              <a:solidFill>
                <a:srgbClr val="000000"/>
              </a:solidFill>
              <a:latin typeface="Arial"/>
            </a:endParaRPr>
          </a:p>
        </p:txBody>
      </p:sp>
      <p:sp>
        <p:nvSpPr>
          <p:cNvPr id="489" name="TextShape 2"/>
          <p:cNvSpPr txBox="1"/>
          <p:nvPr/>
        </p:nvSpPr>
        <p:spPr>
          <a:xfrm>
            <a:off x="457200" y="1600200"/>
            <a:ext cx="382068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Internet: “network of networks”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Interconnected I</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protocols</a:t>
            </a:r>
            <a:r>
              <a:rPr b="0" lang="en-US" sz="2000" spc="-1" strike="noStrike">
                <a:solidFill>
                  <a:srgbClr val="ff0000"/>
                </a:solidFill>
                <a:latin typeface="Arial"/>
                <a:ea typeface="ＭＳ Ｐゴシック"/>
              </a:rPr>
              <a:t> </a:t>
            </a:r>
            <a:r>
              <a:rPr b="0" lang="en-US" sz="2000" spc="-1" strike="noStrike">
                <a:solidFill>
                  <a:srgbClr val="000000"/>
                </a:solidFill>
                <a:latin typeface="Arial"/>
                <a:ea typeface="ＭＳ Ｐゴシック"/>
              </a:rPr>
              <a:t>control sending, receiving of messages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e.g., 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I</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H</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Skype, 802.11</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Internet standards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R</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F</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 Request for comments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I</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E</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F: Internet Engineering Task Force</a:t>
            </a:r>
            <a:endParaRPr b="0" lang="en-US" sz="2000" spc="-1" strike="noStrike">
              <a:solidFill>
                <a:srgbClr val="000000"/>
              </a:solidFill>
              <a:latin typeface="Arial"/>
            </a:endParaRPr>
          </a:p>
        </p:txBody>
      </p:sp>
      <p:pic>
        <p:nvPicPr>
          <p:cNvPr id="490"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p:nvPr/>
        </p:nvPicPr>
        <p:blipFill>
          <a:blip r:embed="rId1"/>
          <a:stretch/>
        </p:blipFill>
        <p:spPr>
          <a:xfrm>
            <a:off x="4933800" y="1617120"/>
            <a:ext cx="3402000" cy="445104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Learning Objectives </a:t>
            </a:r>
            <a:r>
              <a:rPr b="0" lang="en-US" sz="2000" spc="-1" strike="noStrike">
                <a:solidFill>
                  <a:srgbClr val="007fa3"/>
                </a:solidFill>
                <a:latin typeface="Times New Roman"/>
                <a:ea typeface="ＭＳ Ｐゴシック"/>
              </a:rPr>
              <a:t>(6 of 7)</a:t>
            </a:r>
            <a:endParaRPr b="0" lang="en-US" sz="2000" spc="-1" strike="noStrike">
              <a:solidFill>
                <a:srgbClr val="000000"/>
              </a:solidFill>
              <a:latin typeface="Arial"/>
            </a:endParaRPr>
          </a:p>
        </p:txBody>
      </p:sp>
      <p:sp>
        <p:nvSpPr>
          <p:cNvPr id="721"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601"/>
              </a:spcBef>
            </a:pPr>
            <a:r>
              <a:rPr b="1" lang="en-US" sz="2400" spc="-1" strike="noStrike">
                <a:solidFill>
                  <a:srgbClr val="007fa3"/>
                </a:solidFill>
                <a:latin typeface="Arial"/>
                <a:ea typeface="Arial"/>
              </a:rPr>
              <a:t>1.1</a:t>
            </a:r>
            <a:r>
              <a:rPr b="0" lang="en-US" sz="2400" spc="-1" strike="noStrike">
                <a:solidFill>
                  <a:srgbClr val="000000"/>
                </a:solidFill>
                <a:latin typeface="Arial"/>
                <a:ea typeface="Arial"/>
              </a:rPr>
              <a:t> </a:t>
            </a:r>
            <a:r>
              <a:rPr b="1" lang="en-US" sz="2400" spc="-1" strike="noStrike">
                <a:solidFill>
                  <a:srgbClr val="000000"/>
                </a:solidFill>
                <a:latin typeface="Arial"/>
                <a:ea typeface="Arial"/>
              </a:rPr>
              <a:t>what is the Internet?</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1.2</a:t>
            </a:r>
            <a:r>
              <a:rPr b="0" lang="en-US" sz="2400" spc="-1" strike="noStrike">
                <a:solidFill>
                  <a:srgbClr val="000000"/>
                </a:solidFill>
                <a:latin typeface="Arial"/>
                <a:ea typeface="Arial"/>
              </a:rPr>
              <a:t> network edge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end systems, access networks, links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1.3</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network core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packet switching, circuit switching, network structure</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1.4</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delay, loss, throughput in networks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1.5</a:t>
            </a:r>
            <a:r>
              <a:rPr b="0" lang="en-US" sz="2400" spc="-1" strike="noStrike">
                <a:solidFill>
                  <a:srgbClr val="000000"/>
                </a:solidFill>
                <a:latin typeface="Arial"/>
                <a:ea typeface="Arial"/>
              </a:rPr>
              <a:t> protocol layers, service models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1.6</a:t>
            </a:r>
            <a:r>
              <a:rPr b="0" lang="en-US" sz="2400" spc="-1" strike="noStrike">
                <a:solidFill>
                  <a:srgbClr val="000000"/>
                </a:solidFill>
                <a:latin typeface="Arial"/>
                <a:ea typeface="Arial"/>
              </a:rPr>
              <a:t> </a:t>
            </a:r>
            <a:r>
              <a:rPr b="1" lang="en-US" sz="2400" spc="-1" strike="noStrike">
                <a:solidFill>
                  <a:srgbClr val="000000"/>
                </a:solidFill>
                <a:latin typeface="Arial"/>
                <a:ea typeface="Arial"/>
              </a:rPr>
              <a:t>networks under attack: security</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1.7</a:t>
            </a:r>
            <a:r>
              <a:rPr b="0" lang="en-US" sz="2400" spc="-1" strike="noStrike">
                <a:solidFill>
                  <a:srgbClr val="000000"/>
                </a:solidFill>
                <a:latin typeface="Arial"/>
                <a:ea typeface="Arial"/>
              </a:rPr>
              <a:t> history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Network Security</a:t>
            </a:r>
            <a:endParaRPr b="0" lang="en-US" sz="3400" spc="-1" strike="noStrike">
              <a:solidFill>
                <a:srgbClr val="000000"/>
              </a:solidFill>
              <a:latin typeface="Arial"/>
            </a:endParaRPr>
          </a:p>
        </p:txBody>
      </p:sp>
      <p:sp>
        <p:nvSpPr>
          <p:cNvPr id="723" name="TextShape 2"/>
          <p:cNvSpPr txBox="1"/>
          <p:nvPr/>
        </p:nvSpPr>
        <p:spPr>
          <a:xfrm>
            <a:off x="457200" y="1600200"/>
            <a:ext cx="8229240" cy="2955960"/>
          </a:xfrm>
          <a:prstGeom prst="rect">
            <a:avLst/>
          </a:prstGeom>
          <a:noFill/>
          <a:ln>
            <a:noFill/>
          </a:ln>
        </p:spPr>
        <p:txBody>
          <a:bodyPr tIns="91440" bIns="91440">
            <a:noAutofit/>
          </a:bodyPr>
          <a:p>
            <a:pPr marL="25596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field of network security:</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Arial"/>
              </a:rPr>
              <a:t>how bad guys can attack computer networks</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Arial"/>
              </a:rPr>
              <a:t>how we can defend networks against attacks</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Arial"/>
              </a:rPr>
              <a:t>how to design architectures that are immune to attacks</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Internet not originally designed with (much) security in mind</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200" spc="-1" strike="noStrike">
                <a:solidFill>
                  <a:srgbClr val="000000"/>
                </a:solidFill>
                <a:latin typeface="Arial"/>
                <a:ea typeface="Arial"/>
              </a:rPr>
              <a:t>original vision:</a:t>
            </a:r>
            <a:r>
              <a:rPr b="0" lang="en-US" sz="2200" spc="-1" strike="noStrike">
                <a:solidFill>
                  <a:srgbClr val="000000"/>
                </a:solidFill>
                <a:latin typeface="Arial"/>
                <a:ea typeface="Arial"/>
              </a:rPr>
              <a:t> </a:t>
            </a:r>
            <a:r>
              <a:rPr b="0" lang="en-US" sz="2200" spc="-1" strike="noStrike">
                <a:solidFill>
                  <a:srgbClr val="000000"/>
                </a:solidFill>
                <a:latin typeface="Arial"/>
                <a:ea typeface="ＭＳ Ｐゴシック"/>
              </a:rPr>
              <a:t>“a group of mutually trusting users</a:t>
            </a:r>
            <a:endParaRPr b="0" lang="en-US" sz="2200" spc="-1" strike="noStrike">
              <a:solidFill>
                <a:srgbClr val="000000"/>
              </a:solidFill>
              <a:latin typeface="Arial"/>
            </a:endParaRPr>
          </a:p>
        </p:txBody>
      </p:sp>
      <p:sp>
        <p:nvSpPr>
          <p:cNvPr id="724" name="TextShape 3"/>
          <p:cNvSpPr txBox="1"/>
          <p:nvPr/>
        </p:nvSpPr>
        <p:spPr>
          <a:xfrm>
            <a:off x="1185480" y="4583880"/>
            <a:ext cx="4486320" cy="467640"/>
          </a:xfrm>
          <a:prstGeom prst="rect">
            <a:avLst/>
          </a:prstGeom>
          <a:noFill/>
          <a:ln>
            <a:noFill/>
          </a:ln>
        </p:spPr>
        <p:txBody>
          <a:bodyPr tIns="91440" bIns="91440">
            <a:noAutofit/>
          </a:bodyPr>
          <a:p>
            <a:pPr marL="284040" indent="-283680">
              <a:lnSpc>
                <a:spcPct val="100000"/>
              </a:lnSpc>
              <a:spcBef>
                <a:spcPts val="601"/>
              </a:spcBef>
            </a:pPr>
            <a:r>
              <a:rPr b="0" lang="en-US" sz="2200" spc="-1" strike="noStrike">
                <a:solidFill>
                  <a:srgbClr val="000000"/>
                </a:solidFill>
                <a:latin typeface="Arial"/>
                <a:ea typeface="ＭＳ Ｐゴシック"/>
              </a:rPr>
              <a:t>attached to a transparent network”</a:t>
            </a:r>
            <a:endParaRPr b="0" lang="en-US" sz="2200" spc="-1" strike="noStrike">
              <a:solidFill>
                <a:srgbClr val="000000"/>
              </a:solidFill>
              <a:latin typeface="Arial"/>
            </a:endParaRPr>
          </a:p>
        </p:txBody>
      </p:sp>
      <p:pic>
        <p:nvPicPr>
          <p:cNvPr id="725" name="Picture 8" descr="A smiley face."/>
          <p:cNvPicPr/>
          <p:nvPr/>
        </p:nvPicPr>
        <p:blipFill>
          <a:blip r:embed="rId1"/>
          <a:stretch/>
        </p:blipFill>
        <p:spPr>
          <a:xfrm>
            <a:off x="5693760" y="4724640"/>
            <a:ext cx="292680" cy="280440"/>
          </a:xfrm>
          <a:prstGeom prst="rect">
            <a:avLst/>
          </a:prstGeom>
          <a:ln>
            <a:noFill/>
          </a:ln>
        </p:spPr>
      </p:pic>
      <p:sp>
        <p:nvSpPr>
          <p:cNvPr id="726" name="TextShape 4"/>
          <p:cNvSpPr txBox="1"/>
          <p:nvPr/>
        </p:nvSpPr>
        <p:spPr>
          <a:xfrm>
            <a:off x="473760" y="5051880"/>
            <a:ext cx="8229240" cy="919080"/>
          </a:xfrm>
          <a:prstGeom prst="rect">
            <a:avLst/>
          </a:prstGeom>
          <a:noFill/>
          <a:ln>
            <a:noFill/>
          </a:ln>
        </p:spPr>
        <p:txBody>
          <a:bodyPr tIns="91440" bIns="91440">
            <a:noAutofit/>
          </a:bodyPr>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Arial"/>
              </a:rPr>
              <a:t>Internet protocol designers playing </a:t>
            </a:r>
            <a:r>
              <a:rPr b="0" lang="en-US" sz="2200" spc="-1" strike="noStrike">
                <a:solidFill>
                  <a:srgbClr val="000000"/>
                </a:solidFill>
                <a:latin typeface="Arial"/>
                <a:ea typeface="ＭＳ Ｐゴシック"/>
              </a:rPr>
              <a:t>“catch-up”</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Arial"/>
              </a:rPr>
              <a:t>security considerations in all layers!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Bad Guys: Put Malware into Hosts via Internet</a:t>
            </a:r>
            <a:endParaRPr b="0" lang="en-US" sz="3400" spc="-1" strike="noStrike">
              <a:solidFill>
                <a:srgbClr val="000000"/>
              </a:solidFill>
              <a:latin typeface="Arial"/>
            </a:endParaRPr>
          </a:p>
        </p:txBody>
      </p:sp>
      <p:sp>
        <p:nvSpPr>
          <p:cNvPr id="728" name="TextShape 2"/>
          <p:cNvSpPr txBox="1"/>
          <p:nvPr/>
        </p:nvSpPr>
        <p:spPr>
          <a:xfrm>
            <a:off x="457200" y="1600200"/>
            <a:ext cx="822924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malware can get in host from:</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400" spc="-1" strike="noStrike">
                <a:solidFill>
                  <a:srgbClr val="000000"/>
                </a:solidFill>
                <a:latin typeface="Arial"/>
                <a:ea typeface="Arial"/>
              </a:rPr>
              <a:t>virus:</a:t>
            </a:r>
            <a:r>
              <a:rPr b="0" i="1" lang="en-US" sz="2400" spc="-1" strike="noStrike">
                <a:solidFill>
                  <a:srgbClr val="000099"/>
                </a:solidFill>
                <a:latin typeface="Arial"/>
                <a:ea typeface="Arial"/>
              </a:rPr>
              <a:t> </a:t>
            </a:r>
            <a:r>
              <a:rPr b="0" lang="en-US" sz="2400" spc="-1" strike="noStrike">
                <a:solidFill>
                  <a:srgbClr val="000000"/>
                </a:solidFill>
                <a:latin typeface="Arial"/>
                <a:ea typeface="Arial"/>
              </a:rPr>
              <a:t>self-replicating infection by receiving/executing object (e.g., e-mail attachment)</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400" spc="-1" strike="noStrike">
                <a:solidFill>
                  <a:srgbClr val="000000"/>
                </a:solidFill>
                <a:latin typeface="Arial"/>
                <a:ea typeface="Arial"/>
              </a:rPr>
              <a:t>worm:</a:t>
            </a:r>
            <a:r>
              <a:rPr b="0" i="1" lang="en-US" sz="2400" spc="-1" strike="noStrike">
                <a:solidFill>
                  <a:srgbClr val="000099"/>
                </a:solidFill>
                <a:latin typeface="Arial"/>
                <a:ea typeface="Arial"/>
              </a:rPr>
              <a:t> </a:t>
            </a:r>
            <a:r>
              <a:rPr b="0" lang="en-US" sz="2400" spc="-1" strike="noStrike">
                <a:solidFill>
                  <a:srgbClr val="000000"/>
                </a:solidFill>
                <a:latin typeface="Arial"/>
                <a:ea typeface="Arial"/>
              </a:rPr>
              <a:t>self-replicating infection by passively receiving object that gets itself executed</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spyware malware</a:t>
            </a:r>
            <a:r>
              <a:rPr b="0" lang="en-US" sz="2400" spc="-1" strike="noStrike">
                <a:solidFill>
                  <a:srgbClr val="000000"/>
                </a:solidFill>
                <a:latin typeface="Arial"/>
                <a:ea typeface="ＭＳ Ｐゴシック"/>
              </a:rPr>
              <a:t> can record keystrokes, web sites visited, upload info to collection site</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infected host can be enrolled in </a:t>
            </a:r>
            <a:r>
              <a:rPr b="1" lang="en-US" sz="2400" spc="-1" strike="noStrike">
                <a:solidFill>
                  <a:srgbClr val="000000"/>
                </a:solidFill>
                <a:latin typeface="Arial"/>
                <a:ea typeface="ＭＳ Ｐゴシック"/>
              </a:rPr>
              <a:t>botnet,</a:t>
            </a:r>
            <a:r>
              <a:rPr b="0" lang="en-US" sz="2400" spc="-1" strike="noStrike">
                <a:solidFill>
                  <a:srgbClr val="000000"/>
                </a:solidFill>
                <a:latin typeface="Arial"/>
                <a:ea typeface="ＭＳ Ｐゴシック"/>
              </a:rPr>
              <a:t> used for spam.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 attacks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Bad Guys: Attack Server, Network Infrastructure</a:t>
            </a:r>
            <a:endParaRPr b="0" lang="en-US" sz="3400" spc="-1" strike="noStrike">
              <a:solidFill>
                <a:srgbClr val="000000"/>
              </a:solidFill>
              <a:latin typeface="Arial"/>
            </a:endParaRPr>
          </a:p>
        </p:txBody>
      </p:sp>
      <p:sp>
        <p:nvSpPr>
          <p:cNvPr id="730" name="TextShape 2"/>
          <p:cNvSpPr txBox="1"/>
          <p:nvPr/>
        </p:nvSpPr>
        <p:spPr>
          <a:xfrm>
            <a:off x="457200" y="1600200"/>
            <a:ext cx="8229240" cy="1142640"/>
          </a:xfrm>
          <a:prstGeom prst="rect">
            <a:avLst/>
          </a:prstGeom>
          <a:noFill/>
          <a:ln>
            <a:noFill/>
          </a:ln>
        </p:spPr>
        <p:txBody>
          <a:bodyPr tIns="91440" bIns="91440">
            <a:noAutofit/>
          </a:bodyPr>
          <a:p>
            <a:pPr>
              <a:lnSpc>
                <a:spcPct val="100000"/>
              </a:lnSpc>
              <a:spcBef>
                <a:spcPts val="1500"/>
              </a:spcBef>
            </a:pPr>
            <a:r>
              <a:rPr b="1" lang="en-US" sz="2200" spc="-1" strike="noStrike">
                <a:solidFill>
                  <a:srgbClr val="000000"/>
                </a:solidFill>
                <a:latin typeface="Arial"/>
                <a:ea typeface="ＭＳ Ｐゴシック"/>
              </a:rPr>
              <a:t>Denial of Service (D</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o</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S):</a:t>
            </a:r>
            <a:r>
              <a:rPr b="0" lang="en-US" sz="2200" spc="-1" strike="noStrike">
                <a:solidFill>
                  <a:srgbClr val="000000"/>
                </a:solidFill>
                <a:latin typeface="Arial"/>
                <a:ea typeface="ＭＳ Ｐゴシック"/>
              </a:rPr>
              <a:t> attackers make resources (server, bandwidth) unavailable to legitimate traffic by overwhelming resource with bogus traffic</a:t>
            </a:r>
            <a:endParaRPr b="0" lang="en-US" sz="2200" spc="-1" strike="noStrike">
              <a:solidFill>
                <a:srgbClr val="000000"/>
              </a:solidFill>
              <a:latin typeface="Arial"/>
            </a:endParaRPr>
          </a:p>
        </p:txBody>
      </p:sp>
      <p:sp>
        <p:nvSpPr>
          <p:cNvPr id="731" name="TextShape 3"/>
          <p:cNvSpPr txBox="1"/>
          <p:nvPr/>
        </p:nvSpPr>
        <p:spPr>
          <a:xfrm>
            <a:off x="457200" y="3030840"/>
            <a:ext cx="4245120" cy="2863440"/>
          </a:xfrm>
          <a:prstGeom prst="rect">
            <a:avLst/>
          </a:prstGeom>
          <a:noFill/>
          <a:ln>
            <a:noFill/>
          </a:ln>
        </p:spPr>
        <p:txBody>
          <a:bodyPr tIns="91440" bIns="91440">
            <a:noAutofit/>
          </a:bodyPr>
          <a:p>
            <a:pPr marL="432000" indent="-431640">
              <a:lnSpc>
                <a:spcPct val="100000"/>
              </a:lnSpc>
              <a:spcBef>
                <a:spcPts val="1500"/>
              </a:spcBef>
              <a:buClr>
                <a:srgbClr val="007fa3"/>
              </a:buClr>
              <a:buFont typeface="Arial"/>
              <a:buAutoNum type="arabicPeriod"/>
            </a:pPr>
            <a:r>
              <a:rPr b="0" lang="en-US" sz="2200" spc="-1" strike="noStrike">
                <a:solidFill>
                  <a:srgbClr val="000000"/>
                </a:solidFill>
                <a:latin typeface="Arial"/>
                <a:ea typeface="Arial"/>
              </a:rPr>
              <a:t>select target</a:t>
            </a:r>
            <a:endParaRPr b="0" lang="en-US" sz="2200" spc="-1" strike="noStrike">
              <a:solidFill>
                <a:srgbClr val="000000"/>
              </a:solidFill>
              <a:latin typeface="Arial"/>
            </a:endParaRPr>
          </a:p>
          <a:p>
            <a:pPr marL="432000" indent="-431640">
              <a:lnSpc>
                <a:spcPct val="100000"/>
              </a:lnSpc>
              <a:spcBef>
                <a:spcPts val="1500"/>
              </a:spcBef>
              <a:buClr>
                <a:srgbClr val="007fa3"/>
              </a:buClr>
              <a:buFont typeface="Arial"/>
              <a:buAutoNum type="arabicPeriod"/>
            </a:pPr>
            <a:r>
              <a:rPr b="0" lang="en-US" sz="2200" spc="-1" strike="noStrike">
                <a:solidFill>
                  <a:srgbClr val="000000"/>
                </a:solidFill>
                <a:latin typeface="Arial"/>
                <a:ea typeface="Arial"/>
              </a:rPr>
              <a:t>break into hosts around the network (see botnet)</a:t>
            </a:r>
            <a:endParaRPr b="0" lang="en-US" sz="2200" spc="-1" strike="noStrike">
              <a:solidFill>
                <a:srgbClr val="000000"/>
              </a:solidFill>
              <a:latin typeface="Arial"/>
            </a:endParaRPr>
          </a:p>
          <a:p>
            <a:pPr marL="432000" indent="-431640">
              <a:lnSpc>
                <a:spcPct val="100000"/>
              </a:lnSpc>
              <a:spcBef>
                <a:spcPts val="1500"/>
              </a:spcBef>
              <a:buClr>
                <a:srgbClr val="007fa3"/>
              </a:buClr>
              <a:buFont typeface="Arial"/>
              <a:buAutoNum type="arabicPeriod"/>
            </a:pPr>
            <a:r>
              <a:rPr b="0" lang="en-US" sz="2200" spc="-1" strike="noStrike">
                <a:solidFill>
                  <a:srgbClr val="000000"/>
                </a:solidFill>
                <a:latin typeface="Arial"/>
                <a:ea typeface="Arial"/>
              </a:rPr>
              <a:t>send packets to target from compromised hosts</a:t>
            </a:r>
            <a:endParaRPr b="0" lang="en-US" sz="2200" spc="-1" strike="noStrike">
              <a:solidFill>
                <a:srgbClr val="000000"/>
              </a:solidFill>
              <a:latin typeface="Arial"/>
            </a:endParaRPr>
          </a:p>
        </p:txBody>
      </p:sp>
      <p:pic>
        <p:nvPicPr>
          <p:cNvPr id="732" name="Picture 7" descr="A target server is surrounded by P C’s. Several of the P C’s try to attach the target server."/>
          <p:cNvPicPr/>
          <p:nvPr/>
        </p:nvPicPr>
        <p:blipFill>
          <a:blip r:embed="rId1"/>
          <a:stretch/>
        </p:blipFill>
        <p:spPr>
          <a:xfrm>
            <a:off x="5252400" y="3077280"/>
            <a:ext cx="2915640" cy="290772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Bad Guys Can Sniff Packets</a:t>
            </a:r>
            <a:endParaRPr b="0" lang="en-US" sz="3400" spc="-1" strike="noStrike">
              <a:solidFill>
                <a:srgbClr val="000000"/>
              </a:solidFill>
              <a:latin typeface="Arial"/>
            </a:endParaRPr>
          </a:p>
        </p:txBody>
      </p:sp>
      <p:sp>
        <p:nvSpPr>
          <p:cNvPr id="734" name="TextShape 2"/>
          <p:cNvSpPr txBox="1"/>
          <p:nvPr/>
        </p:nvSpPr>
        <p:spPr>
          <a:xfrm>
            <a:off x="457200" y="1600200"/>
            <a:ext cx="8229240" cy="1942920"/>
          </a:xfrm>
          <a:prstGeom prst="rect">
            <a:avLst/>
          </a:prstGeom>
          <a:noFill/>
          <a:ln>
            <a:noFill/>
          </a:ln>
        </p:spPr>
        <p:txBody>
          <a:bodyPr tIns="91440" bIns="91440">
            <a:noAutofit/>
          </a:bodyPr>
          <a:p>
            <a:pPr>
              <a:lnSpc>
                <a:spcPct val="100000"/>
              </a:lnSpc>
              <a:spcBef>
                <a:spcPts val="1500"/>
              </a:spcBef>
            </a:pPr>
            <a:r>
              <a:rPr b="1" lang="en-US" sz="2200" spc="-1" strike="noStrike">
                <a:solidFill>
                  <a:srgbClr val="000000"/>
                </a:solidFill>
                <a:latin typeface="Arial"/>
                <a:ea typeface="ＭＳ Ｐゴシック"/>
              </a:rPr>
              <a:t>packet “sniffing”:</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broadcast media (shared Ethernet, wireless)</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promiscuous network interface reads/records all packets (e.g., including passwords!) passing by</a:t>
            </a:r>
            <a:endParaRPr b="0" lang="en-US" sz="2200" spc="-1" strike="noStrike">
              <a:solidFill>
                <a:srgbClr val="000000"/>
              </a:solidFill>
              <a:latin typeface="Arial"/>
            </a:endParaRPr>
          </a:p>
        </p:txBody>
      </p:sp>
      <p:pic>
        <p:nvPicPr>
          <p:cNvPr id="735" name="Picture 4" descr="A server, A, is connected to a router, a compromised P C, C, and a P C, B. A connection from P C B to server A reads as follows. S r c, B. Dest, A. Payload. The connection also goes to P C C."/>
          <p:cNvPicPr/>
          <p:nvPr/>
        </p:nvPicPr>
        <p:blipFill>
          <a:blip r:embed="rId1"/>
          <a:stretch/>
        </p:blipFill>
        <p:spPr>
          <a:xfrm>
            <a:off x="2269440" y="3711240"/>
            <a:ext cx="4604400" cy="1670400"/>
          </a:xfrm>
          <a:prstGeom prst="rect">
            <a:avLst/>
          </a:prstGeom>
          <a:ln>
            <a:noFill/>
          </a:ln>
        </p:spPr>
      </p:pic>
      <p:sp>
        <p:nvSpPr>
          <p:cNvPr id="736" name="TextShape 3"/>
          <p:cNvSpPr txBox="1"/>
          <p:nvPr/>
        </p:nvSpPr>
        <p:spPr>
          <a:xfrm>
            <a:off x="457200" y="5551560"/>
            <a:ext cx="8229240" cy="783360"/>
          </a:xfrm>
          <a:prstGeom prst="rect">
            <a:avLst/>
          </a:prstGeom>
          <a:noFill/>
          <a:ln>
            <a:noFill/>
          </a:ln>
        </p:spPr>
        <p:txBody>
          <a:bodyPr tIns="91440" bIns="91440">
            <a:noAutofit/>
          </a:bodyPr>
          <a:p>
            <a:pPr lvl="1" marL="25596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wireshark software used for end-of-chapter labs is a (free) packet-sniffer</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Bad Guys Can Use Fake Addresses</a:t>
            </a:r>
            <a:endParaRPr b="0" lang="en-US" sz="3400" spc="-1" strike="noStrike">
              <a:solidFill>
                <a:srgbClr val="000000"/>
              </a:solidFill>
              <a:latin typeface="Arial"/>
            </a:endParaRPr>
          </a:p>
        </p:txBody>
      </p:sp>
      <p:sp>
        <p:nvSpPr>
          <p:cNvPr id="738" name="TextShape 2"/>
          <p:cNvSpPr txBox="1"/>
          <p:nvPr/>
        </p:nvSpPr>
        <p:spPr>
          <a:xfrm>
            <a:off x="457200" y="1600200"/>
            <a:ext cx="8229240" cy="685440"/>
          </a:xfrm>
          <a:prstGeom prst="rect">
            <a:avLst/>
          </a:prstGeom>
          <a:noFill/>
          <a:ln>
            <a:noFill/>
          </a:ln>
        </p:spPr>
        <p:txBody>
          <a:bodyPr tIns="91440" bIns="91440">
            <a:noAutofit/>
          </a:bodyPr>
          <a:p>
            <a:pPr marL="255960" indent="-154080">
              <a:lnSpc>
                <a:spcPct val="100000"/>
              </a:lnSpc>
              <a:spcBef>
                <a:spcPts val="1500"/>
              </a:spcBef>
            </a:pPr>
            <a:r>
              <a:rPr b="1" lang="en-US" sz="2400" spc="-1" strike="noStrike">
                <a:solidFill>
                  <a:srgbClr val="000000"/>
                </a:solidFill>
                <a:latin typeface="Arial"/>
                <a:ea typeface="ＭＳ Ｐゴシック"/>
              </a:rPr>
              <a:t>I</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P spoofing:</a:t>
            </a:r>
            <a:r>
              <a:rPr b="1" i="1" lang="en-US" sz="2400" spc="-1" strike="noStrike">
                <a:solidFill>
                  <a:srgbClr val="ff3300"/>
                </a:solidFill>
                <a:latin typeface="Arial"/>
                <a:ea typeface="ＭＳ Ｐゴシック"/>
              </a:rPr>
              <a:t> </a:t>
            </a:r>
            <a:r>
              <a:rPr b="0" lang="en-US" sz="2400" spc="-1" strike="noStrike">
                <a:solidFill>
                  <a:srgbClr val="000000"/>
                </a:solidFill>
                <a:latin typeface="Arial"/>
                <a:ea typeface="ＭＳ Ｐゴシック"/>
              </a:rPr>
              <a:t>send packet with false source address</a:t>
            </a:r>
            <a:endParaRPr b="0" lang="en-US" sz="2400" spc="-1" strike="noStrike">
              <a:solidFill>
                <a:srgbClr val="000000"/>
              </a:solidFill>
              <a:latin typeface="Arial"/>
            </a:endParaRPr>
          </a:p>
        </p:txBody>
      </p:sp>
      <p:pic>
        <p:nvPicPr>
          <p:cNvPr id="739" name="Picture 5" descr="A server, A, is connected to a router, a compromised P C, C, and a P C, B. A connection from P C C to server A reads as follows. S r c, B. Dest, A. Payload."/>
          <p:cNvPicPr/>
          <p:nvPr/>
        </p:nvPicPr>
        <p:blipFill>
          <a:blip r:embed="rId1"/>
          <a:stretch/>
        </p:blipFill>
        <p:spPr>
          <a:xfrm>
            <a:off x="1028880" y="2678760"/>
            <a:ext cx="7086240" cy="2577600"/>
          </a:xfrm>
          <a:prstGeom prst="rect">
            <a:avLst/>
          </a:prstGeom>
          <a:ln>
            <a:noFill/>
          </a:ln>
        </p:spPr>
      </p:pic>
      <p:sp>
        <p:nvSpPr>
          <p:cNvPr id="740" name="TextShape 3"/>
          <p:cNvSpPr txBox="1"/>
          <p:nvPr/>
        </p:nvSpPr>
        <p:spPr>
          <a:xfrm>
            <a:off x="457200" y="5649840"/>
            <a:ext cx="8229240" cy="52200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 </a:t>
            </a:r>
            <a:r>
              <a:rPr b="1" lang="en-US" sz="2400" spc="-1" strike="noStrike">
                <a:solidFill>
                  <a:srgbClr val="000000"/>
                </a:solidFill>
                <a:latin typeface="Arial"/>
                <a:ea typeface="Arial"/>
              </a:rPr>
              <a:t>lots more on security (throughout, Chapter 8)</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Learning Objectives </a:t>
            </a:r>
            <a:r>
              <a:rPr b="0" lang="en-US" sz="2000" spc="-1" strike="noStrike">
                <a:solidFill>
                  <a:srgbClr val="007fa3"/>
                </a:solidFill>
                <a:latin typeface="Times New Roman"/>
                <a:ea typeface="ＭＳ Ｐゴシック"/>
              </a:rPr>
              <a:t>(7 of 7)</a:t>
            </a:r>
            <a:endParaRPr b="0" lang="en-US" sz="2000" spc="-1" strike="noStrike">
              <a:solidFill>
                <a:srgbClr val="000000"/>
              </a:solidFill>
              <a:latin typeface="Arial"/>
            </a:endParaRPr>
          </a:p>
        </p:txBody>
      </p:sp>
      <p:sp>
        <p:nvSpPr>
          <p:cNvPr id="742"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601"/>
              </a:spcBef>
            </a:pPr>
            <a:r>
              <a:rPr b="1" lang="en-US" sz="2400" spc="-1" strike="noStrike">
                <a:solidFill>
                  <a:srgbClr val="007fa3"/>
                </a:solidFill>
                <a:latin typeface="Arial"/>
                <a:ea typeface="Arial"/>
              </a:rPr>
              <a:t>1.1</a:t>
            </a:r>
            <a:r>
              <a:rPr b="0" lang="en-US" sz="2400" spc="-1" strike="noStrike">
                <a:solidFill>
                  <a:srgbClr val="000000"/>
                </a:solidFill>
                <a:latin typeface="Arial"/>
                <a:ea typeface="Arial"/>
              </a:rPr>
              <a:t> what is the Internet?</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1.2</a:t>
            </a:r>
            <a:r>
              <a:rPr b="0" lang="en-US" sz="2400" spc="-1" strike="noStrike">
                <a:solidFill>
                  <a:srgbClr val="000000"/>
                </a:solidFill>
                <a:latin typeface="Arial"/>
                <a:ea typeface="Arial"/>
              </a:rPr>
              <a:t> network edge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end systems, access networks, links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1.3</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network core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packet switching, circuit switching, network structure</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1.4</a:t>
            </a:r>
            <a:r>
              <a:rPr b="0" lang="en-US" sz="2400" spc="-1" strike="noStrike">
                <a:solidFill>
                  <a:srgbClr val="000099"/>
                </a:solidFill>
                <a:latin typeface="Arial"/>
                <a:ea typeface="Arial"/>
              </a:rPr>
              <a:t> </a:t>
            </a:r>
            <a:r>
              <a:rPr b="0" lang="en-US" sz="2400" spc="-1" strike="noStrike">
                <a:solidFill>
                  <a:srgbClr val="000000"/>
                </a:solidFill>
                <a:latin typeface="Arial"/>
                <a:ea typeface="Arial"/>
              </a:rPr>
              <a:t>delay, loss, throughput in networks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1.5</a:t>
            </a:r>
            <a:r>
              <a:rPr b="0" lang="en-US" sz="2400" spc="-1" strike="noStrike">
                <a:solidFill>
                  <a:srgbClr val="000000"/>
                </a:solidFill>
                <a:latin typeface="Arial"/>
                <a:ea typeface="Arial"/>
              </a:rPr>
              <a:t> protocol layers, service models</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1.6</a:t>
            </a:r>
            <a:r>
              <a:rPr b="0" lang="en-US" sz="2400" spc="-1" strike="noStrike">
                <a:solidFill>
                  <a:srgbClr val="000000"/>
                </a:solidFill>
                <a:latin typeface="Arial"/>
                <a:ea typeface="Arial"/>
              </a:rPr>
              <a:t> networks under attack: security</a:t>
            </a:r>
            <a:endParaRPr b="0" lang="en-US" sz="2400" spc="-1" strike="noStrike">
              <a:solidFill>
                <a:srgbClr val="000000"/>
              </a:solidFill>
              <a:latin typeface="Arial"/>
            </a:endParaRPr>
          </a:p>
          <a:p>
            <a:pPr>
              <a:lnSpc>
                <a:spcPct val="100000"/>
              </a:lnSpc>
              <a:spcBef>
                <a:spcPts val="601"/>
              </a:spcBef>
            </a:pPr>
            <a:r>
              <a:rPr b="1" lang="en-US" sz="2400" spc="-1" strike="noStrike">
                <a:solidFill>
                  <a:srgbClr val="007fa3"/>
                </a:solidFill>
                <a:latin typeface="Arial"/>
                <a:ea typeface="Arial"/>
              </a:rPr>
              <a:t>1.7</a:t>
            </a:r>
            <a:r>
              <a:rPr b="0" lang="en-US" sz="2400" spc="-1" strike="noStrike">
                <a:solidFill>
                  <a:srgbClr val="000000"/>
                </a:solidFill>
                <a:latin typeface="Arial"/>
                <a:ea typeface="Arial"/>
              </a:rPr>
              <a:t> </a:t>
            </a:r>
            <a:r>
              <a:rPr b="1" lang="en-US" sz="2400" spc="-1" strike="noStrike">
                <a:solidFill>
                  <a:srgbClr val="000000"/>
                </a:solidFill>
                <a:latin typeface="Arial"/>
                <a:ea typeface="Arial"/>
              </a:rPr>
              <a:t>history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Internet History </a:t>
            </a:r>
            <a:r>
              <a:rPr b="0" lang="en-US" sz="2000" spc="-1" strike="noStrike">
                <a:solidFill>
                  <a:srgbClr val="007fa3"/>
                </a:solidFill>
                <a:latin typeface="Times New Roman"/>
                <a:ea typeface="Times New Roman"/>
              </a:rPr>
              <a:t>(1 of 9)</a:t>
            </a:r>
            <a:endParaRPr b="0" lang="en-US" sz="2000" spc="-1" strike="noStrike">
              <a:solidFill>
                <a:srgbClr val="000000"/>
              </a:solidFill>
              <a:latin typeface="Arial"/>
            </a:endParaRPr>
          </a:p>
        </p:txBody>
      </p:sp>
      <p:sp>
        <p:nvSpPr>
          <p:cNvPr id="744" name="TextShape 2"/>
          <p:cNvSpPr txBox="1"/>
          <p:nvPr/>
        </p:nvSpPr>
        <p:spPr>
          <a:xfrm>
            <a:off x="457200" y="1600200"/>
            <a:ext cx="8229240" cy="50580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1961-1972: Early packet-switching principles</a:t>
            </a:r>
            <a:endParaRPr b="0" lang="en-US" sz="2400" spc="-1" strike="noStrike">
              <a:solidFill>
                <a:srgbClr val="000000"/>
              </a:solidFill>
              <a:latin typeface="Arial"/>
            </a:endParaRPr>
          </a:p>
        </p:txBody>
      </p:sp>
      <p:sp>
        <p:nvSpPr>
          <p:cNvPr id="745" name="TextShape 3"/>
          <p:cNvSpPr txBox="1"/>
          <p:nvPr/>
        </p:nvSpPr>
        <p:spPr>
          <a:xfrm>
            <a:off x="473760" y="2345040"/>
            <a:ext cx="8212680" cy="40003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Arial"/>
              </a:rPr>
              <a:t>1961:</a:t>
            </a:r>
            <a:r>
              <a:rPr b="0" lang="en-US" sz="2400" spc="-1" strike="noStrike">
                <a:solidFill>
                  <a:srgbClr val="000000"/>
                </a:solidFill>
                <a:latin typeface="Arial"/>
                <a:ea typeface="Arial"/>
              </a:rPr>
              <a:t> Kleinrock - queueing theory shows effectiveness of packet-switching</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Arial"/>
              </a:rPr>
              <a:t>1964:</a:t>
            </a:r>
            <a:r>
              <a:rPr b="0" lang="en-US" sz="2400" spc="-1" strike="noStrike">
                <a:solidFill>
                  <a:srgbClr val="000000"/>
                </a:solidFill>
                <a:latin typeface="Arial"/>
                <a:ea typeface="Arial"/>
              </a:rPr>
              <a:t> Baran - packet-switching in military nets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Arial"/>
              </a:rPr>
              <a:t>1967:</a:t>
            </a:r>
            <a:r>
              <a:rPr b="0" lang="en-US" sz="2400" spc="-1" strike="noStrike">
                <a:solidFill>
                  <a:srgbClr val="000000"/>
                </a:solidFill>
                <a:latin typeface="Arial"/>
                <a:ea typeface="Arial"/>
              </a:rPr>
              <a:t> A</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R</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Anet conceived by Advanced Research Projects Agency</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Arial"/>
              </a:rPr>
              <a:t>1969:</a:t>
            </a:r>
            <a:r>
              <a:rPr b="0" lang="en-US" sz="2400" spc="-1" strike="noStrike">
                <a:solidFill>
                  <a:srgbClr val="000000"/>
                </a:solidFill>
                <a:latin typeface="Arial"/>
                <a:ea typeface="Arial"/>
              </a:rPr>
              <a:t> first A</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R</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Anet node operational</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Internet History </a:t>
            </a:r>
            <a:r>
              <a:rPr b="0" lang="en-US" sz="2000" spc="-1" strike="noStrike">
                <a:solidFill>
                  <a:srgbClr val="007fa3"/>
                </a:solidFill>
                <a:latin typeface="Times New Roman"/>
                <a:ea typeface="Times New Roman"/>
              </a:rPr>
              <a:t>(2 of 9)</a:t>
            </a:r>
            <a:endParaRPr b="0" lang="en-US" sz="2000" spc="-1" strike="noStrike">
              <a:solidFill>
                <a:srgbClr val="000000"/>
              </a:solidFill>
              <a:latin typeface="Arial"/>
            </a:endParaRPr>
          </a:p>
        </p:txBody>
      </p:sp>
      <p:sp>
        <p:nvSpPr>
          <p:cNvPr id="747" name="TextShape 2"/>
          <p:cNvSpPr txBox="1"/>
          <p:nvPr/>
        </p:nvSpPr>
        <p:spPr>
          <a:xfrm>
            <a:off x="457200" y="1600200"/>
            <a:ext cx="4784040" cy="45817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1972:</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A</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R</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Anet public demo</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N</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(Network Control Protocol) first host-host protocol</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first e-mail program</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A</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R</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Anet has 15 nodes</a:t>
            </a:r>
            <a:endParaRPr b="0" lang="en-US" sz="2400" spc="-1" strike="noStrike">
              <a:solidFill>
                <a:srgbClr val="000000"/>
              </a:solidFill>
              <a:latin typeface="Arial"/>
            </a:endParaRPr>
          </a:p>
        </p:txBody>
      </p:sp>
      <p:pic>
        <p:nvPicPr>
          <p:cNvPr id="748" name="Picture 6" descr="An A R P A network sketch has components as follows. 1, U C L A is connected to, sigma 7, and, 2, S R I. 2, S R I is connected to components as follows. 940. 3, U C S B. 4, Utah. 3, U C S B is connected to components as follows. 360. 1, U C L A. 2, S R I. 4, Utah is connected to components as follows. P D P 10. "/>
          <p:cNvPicPr/>
          <p:nvPr/>
        </p:nvPicPr>
        <p:blipFill>
          <a:blip r:embed="rId1"/>
          <a:srcRect l="0" t="0" r="0" b="8458"/>
          <a:stretch/>
        </p:blipFill>
        <p:spPr>
          <a:xfrm>
            <a:off x="5461920" y="2391480"/>
            <a:ext cx="3090960" cy="299880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Internet History </a:t>
            </a:r>
            <a:r>
              <a:rPr b="0" lang="en-US" sz="2000" spc="-1" strike="noStrike">
                <a:solidFill>
                  <a:srgbClr val="007fa3"/>
                </a:solidFill>
                <a:latin typeface="Times New Roman"/>
                <a:ea typeface="Times New Roman"/>
              </a:rPr>
              <a:t>(3 of 9)</a:t>
            </a:r>
            <a:endParaRPr b="0" lang="en-US" sz="2000" spc="-1" strike="noStrike">
              <a:solidFill>
                <a:srgbClr val="000000"/>
              </a:solidFill>
              <a:latin typeface="Arial"/>
            </a:endParaRPr>
          </a:p>
        </p:txBody>
      </p:sp>
      <p:sp>
        <p:nvSpPr>
          <p:cNvPr id="750" name="TextShape 2"/>
          <p:cNvSpPr txBox="1"/>
          <p:nvPr/>
        </p:nvSpPr>
        <p:spPr>
          <a:xfrm>
            <a:off x="457200" y="1600200"/>
            <a:ext cx="8229240" cy="57132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1972-1980: Internetworking, new and proprietary nets</a:t>
            </a:r>
            <a:endParaRPr b="0" lang="en-US" sz="2400" spc="-1" strike="noStrike">
              <a:solidFill>
                <a:srgbClr val="000000"/>
              </a:solidFill>
              <a:latin typeface="Arial"/>
            </a:endParaRPr>
          </a:p>
        </p:txBody>
      </p:sp>
      <p:sp>
        <p:nvSpPr>
          <p:cNvPr id="751" name="TextShape 3"/>
          <p:cNvSpPr txBox="1"/>
          <p:nvPr/>
        </p:nvSpPr>
        <p:spPr>
          <a:xfrm>
            <a:off x="457200" y="2459160"/>
            <a:ext cx="8229240" cy="3663720"/>
          </a:xfrm>
          <a:prstGeom prst="rect">
            <a:avLst/>
          </a:prstGeom>
          <a:noFill/>
          <a:ln>
            <a:noFill/>
          </a:ln>
        </p:spPr>
        <p:txBody>
          <a:bodyPr tIns="91440" bIns="91440">
            <a:noAutofit/>
          </a:bodyPr>
          <a:p>
            <a:pPr marL="25596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1970:</a:t>
            </a:r>
            <a:r>
              <a:rPr b="0" lang="en-US" sz="2200" spc="-1" strike="noStrike">
                <a:solidFill>
                  <a:srgbClr val="000000"/>
                </a:solidFill>
                <a:latin typeface="Arial"/>
                <a:ea typeface="ＭＳ Ｐゴシック"/>
              </a:rPr>
              <a:t> A</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L</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H</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Anet satellite network in Hawaii</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1974: </a:t>
            </a:r>
            <a:r>
              <a:rPr b="0" lang="en-US" sz="2200" spc="-1" strike="noStrike">
                <a:solidFill>
                  <a:srgbClr val="000000"/>
                </a:solidFill>
                <a:latin typeface="Arial"/>
                <a:ea typeface="ＭＳ Ｐゴシック"/>
              </a:rPr>
              <a:t>Cerf and Kahn - architecture for interconnecting networks</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1976: </a:t>
            </a:r>
            <a:r>
              <a:rPr b="0" lang="en-US" sz="2200" spc="-1" strike="noStrike">
                <a:solidFill>
                  <a:srgbClr val="000000"/>
                </a:solidFill>
                <a:latin typeface="Arial"/>
                <a:ea typeface="ＭＳ Ｐゴシック"/>
              </a:rPr>
              <a:t>Ethernet at Xerox P</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R</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C</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Late70’s: </a:t>
            </a:r>
            <a:r>
              <a:rPr b="0" lang="en-US" sz="2200" spc="-1" strike="noStrike">
                <a:solidFill>
                  <a:srgbClr val="000000"/>
                </a:solidFill>
                <a:latin typeface="Arial"/>
                <a:ea typeface="ＭＳ Ｐゴシック"/>
              </a:rPr>
              <a:t>proprietary architectures: D</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E</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Cnet, S</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A, X</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A</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late 70’s: </a:t>
            </a:r>
            <a:r>
              <a:rPr b="0" lang="en-US" sz="2200" spc="-1" strike="noStrike">
                <a:solidFill>
                  <a:srgbClr val="000000"/>
                </a:solidFill>
                <a:latin typeface="Arial"/>
                <a:ea typeface="ＭＳ Ｐゴシック"/>
              </a:rPr>
              <a:t>switching fixed length packets (A</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M precursor)</a:t>
            </a:r>
            <a:endParaRPr b="0" lang="en-US" sz="2200" spc="-1" strike="noStrike">
              <a:solidFill>
                <a:srgbClr val="000000"/>
              </a:solidFill>
              <a:latin typeface="Arial"/>
            </a:endParaRPr>
          </a:p>
          <a:p>
            <a:pPr marL="25596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1979: </a:t>
            </a:r>
            <a:r>
              <a:rPr b="0" lang="en-US" sz="22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R</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Anet has 200 nodes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What’s the Internet: A Service View</a:t>
            </a:r>
            <a:endParaRPr b="0" lang="en-US" sz="3400" spc="-1" strike="noStrike">
              <a:solidFill>
                <a:srgbClr val="000000"/>
              </a:solidFill>
              <a:latin typeface="Arial"/>
            </a:endParaRPr>
          </a:p>
        </p:txBody>
      </p:sp>
      <p:sp>
        <p:nvSpPr>
          <p:cNvPr id="492" name="TextShape 2"/>
          <p:cNvSpPr txBox="1"/>
          <p:nvPr/>
        </p:nvSpPr>
        <p:spPr>
          <a:xfrm>
            <a:off x="457200" y="1600200"/>
            <a:ext cx="421236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infrastructure that provides services to applications: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Web, VoI</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email, games, e-commerce, social nets, …</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provides programming interface to apps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hooks that allow sending and receiving app programs to </a:t>
            </a:r>
            <a:r>
              <a:rPr b="0" lang="en-US" sz="2000" spc="-1" strike="noStrike">
                <a:solidFill>
                  <a:srgbClr val="000000"/>
                </a:solidFill>
                <a:latin typeface="Arial"/>
                <a:ea typeface="ＭＳ Ｐゴシック"/>
              </a:rPr>
              <a:t>“connect” to Internet</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provides service options, analogous to postal service</a:t>
            </a:r>
            <a:endParaRPr b="0" lang="en-US" sz="2000" spc="-1" strike="noStrike">
              <a:solidFill>
                <a:srgbClr val="000000"/>
              </a:solidFill>
              <a:latin typeface="Arial"/>
            </a:endParaRPr>
          </a:p>
        </p:txBody>
      </p:sp>
      <p:pic>
        <p:nvPicPr>
          <p:cNvPr id="493" name="Picture 3" descr="A diagram of computer networking. There are 5 linked groups. Each group has many devices. 1, mobile network. There is a smart phone, a wireless laptop, a car, a traffic light, and a tower. Each item emits a signal. The tower is wired to a router. This router is wired to the next group. 2, global I S P. There are 4 interconnected routers. The 2 bottom routers are wired to 2 routers, 1 router each, in the next group. 3, regional I S P. There are 3 interconnected routers. One router is linked to the next group. 4, home network. The router is wired to a P C, and a wifi router. A wireless laptop and a refrigerator emit signals. In group 3, regional I S P, another router is wired a router in the next group. 5, institutional network. There are 3 interconnected routers. One router is wired to 4 P C’s and a wifi router. Near the wifi router, there are 2 wireless laptops. The wifi router and laptops emit signals. Another router is connected to two servers."/>
          <p:cNvPicPr/>
          <p:nvPr/>
        </p:nvPicPr>
        <p:blipFill>
          <a:blip r:embed="rId1"/>
          <a:stretch/>
        </p:blipFill>
        <p:spPr>
          <a:xfrm>
            <a:off x="5036760" y="1784160"/>
            <a:ext cx="3282840" cy="4295520"/>
          </a:xfrm>
          <a:prstGeom prst="rect">
            <a:avLst/>
          </a:prstGeom>
          <a:ln>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Internet History </a:t>
            </a:r>
            <a:r>
              <a:rPr b="0" lang="en-US" sz="2000" spc="-1" strike="noStrike">
                <a:solidFill>
                  <a:srgbClr val="007fa3"/>
                </a:solidFill>
                <a:latin typeface="Times New Roman"/>
                <a:ea typeface="Times New Roman"/>
              </a:rPr>
              <a:t>(4 of 9)</a:t>
            </a:r>
            <a:endParaRPr b="0" lang="en-US" sz="2000" spc="-1" strike="noStrike">
              <a:solidFill>
                <a:srgbClr val="000000"/>
              </a:solidFill>
              <a:latin typeface="Arial"/>
            </a:endParaRPr>
          </a:p>
        </p:txBody>
      </p:sp>
      <p:sp>
        <p:nvSpPr>
          <p:cNvPr id="753" name="TextShape 2"/>
          <p:cNvSpPr txBox="1"/>
          <p:nvPr/>
        </p:nvSpPr>
        <p:spPr>
          <a:xfrm>
            <a:off x="457200" y="1600200"/>
            <a:ext cx="8229240" cy="4525560"/>
          </a:xfrm>
          <a:prstGeom prst="rect">
            <a:avLst/>
          </a:prstGeom>
          <a:noFill/>
          <a:ln>
            <a:noFill/>
          </a:ln>
        </p:spPr>
        <p:txBody>
          <a:bodyPr tIns="91440" bIns="91440">
            <a:noAutofit/>
          </a:bodyPr>
          <a:p>
            <a:pPr marL="255600" indent="-255240">
              <a:lnSpc>
                <a:spcPct val="90000"/>
              </a:lnSpc>
              <a:spcBef>
                <a:spcPts val="1500"/>
              </a:spcBef>
            </a:pPr>
            <a:r>
              <a:rPr b="1" lang="en-US" sz="2400" spc="-1" strike="noStrike">
                <a:solidFill>
                  <a:srgbClr val="000000"/>
                </a:solidFill>
                <a:latin typeface="Arial"/>
                <a:ea typeface="ＭＳ Ｐゴシック"/>
              </a:rPr>
              <a:t>Cerf and Kahn’s internetworking principles:</a:t>
            </a:r>
            <a:endParaRPr b="0" lang="en-US" sz="2400" spc="-1" strike="noStrike">
              <a:solidFill>
                <a:srgbClr val="000000"/>
              </a:solidFill>
              <a:latin typeface="Arial"/>
            </a:endParaRPr>
          </a:p>
          <a:p>
            <a:pPr lvl="1"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minimalism, autonomy - no internal changes required to interconnect networks</a:t>
            </a:r>
            <a:endParaRPr b="0" lang="en-US" sz="2400" spc="-1" strike="noStrike">
              <a:solidFill>
                <a:srgbClr val="000000"/>
              </a:solidFill>
              <a:latin typeface="Arial"/>
            </a:endParaRPr>
          </a:p>
          <a:p>
            <a:pPr lvl="1"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best effort service model</a:t>
            </a:r>
            <a:endParaRPr b="0" lang="en-US" sz="2400" spc="-1" strike="noStrike">
              <a:solidFill>
                <a:srgbClr val="000000"/>
              </a:solidFill>
              <a:latin typeface="Arial"/>
            </a:endParaRPr>
          </a:p>
          <a:p>
            <a:pPr lvl="1"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stateless routers</a:t>
            </a:r>
            <a:endParaRPr b="0" lang="en-US" sz="2400" spc="-1" strike="noStrike">
              <a:solidFill>
                <a:srgbClr val="000000"/>
              </a:solidFill>
              <a:latin typeface="Arial"/>
            </a:endParaRPr>
          </a:p>
          <a:p>
            <a:pPr lvl="1"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decentralized control</a:t>
            </a:r>
            <a:endParaRPr b="0" lang="en-US" sz="2400" spc="-1" strike="noStrike">
              <a:solidFill>
                <a:srgbClr val="000000"/>
              </a:solidFill>
              <a:latin typeface="Arial"/>
            </a:endParaRPr>
          </a:p>
          <a:p>
            <a:pPr marL="255600" indent="-255240">
              <a:lnSpc>
                <a:spcPct val="90000"/>
              </a:lnSpc>
              <a:spcBef>
                <a:spcPts val="1500"/>
              </a:spcBef>
            </a:pPr>
            <a:r>
              <a:rPr b="1" lang="en-US" sz="2400" spc="-1" strike="noStrike">
                <a:solidFill>
                  <a:srgbClr val="000000"/>
                </a:solidFill>
                <a:latin typeface="Arial"/>
                <a:ea typeface="ＭＳ Ｐゴシック"/>
              </a:rPr>
              <a:t>define today’s Internet architecture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Internet History </a:t>
            </a:r>
            <a:r>
              <a:rPr b="0" lang="en-US" sz="2000" spc="-1" strike="noStrike">
                <a:solidFill>
                  <a:srgbClr val="007fa3"/>
                </a:solidFill>
                <a:latin typeface="Times New Roman"/>
                <a:ea typeface="Times New Roman"/>
              </a:rPr>
              <a:t>(5 of 9)</a:t>
            </a:r>
            <a:endParaRPr b="0" lang="en-US" sz="2000" spc="-1" strike="noStrike">
              <a:solidFill>
                <a:srgbClr val="000000"/>
              </a:solidFill>
              <a:latin typeface="Arial"/>
            </a:endParaRPr>
          </a:p>
        </p:txBody>
      </p:sp>
      <p:sp>
        <p:nvSpPr>
          <p:cNvPr id="755" name="TextShape 2"/>
          <p:cNvSpPr txBox="1"/>
          <p:nvPr/>
        </p:nvSpPr>
        <p:spPr>
          <a:xfrm>
            <a:off x="457200" y="1600200"/>
            <a:ext cx="8229240" cy="65268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1980-1990: new protocols, a proliferation of networks</a:t>
            </a:r>
            <a:endParaRPr b="0" lang="en-US" sz="2400" spc="-1" strike="noStrike">
              <a:solidFill>
                <a:srgbClr val="000000"/>
              </a:solidFill>
              <a:latin typeface="Arial"/>
            </a:endParaRPr>
          </a:p>
        </p:txBody>
      </p:sp>
      <p:sp>
        <p:nvSpPr>
          <p:cNvPr id="756" name="TextShape 3"/>
          <p:cNvSpPr txBox="1"/>
          <p:nvPr/>
        </p:nvSpPr>
        <p:spPr>
          <a:xfrm>
            <a:off x="457200" y="2269080"/>
            <a:ext cx="8229240" cy="382068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1983:</a:t>
            </a:r>
            <a:r>
              <a:rPr b="0" lang="en-US" sz="2200" spc="-1" strike="noStrike">
                <a:solidFill>
                  <a:srgbClr val="000000"/>
                </a:solidFill>
                <a:latin typeface="Arial"/>
                <a:ea typeface="ＭＳ Ｐゴシック"/>
              </a:rPr>
              <a:t> deployment of 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C</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P/I</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1982:</a:t>
            </a:r>
            <a:r>
              <a:rPr b="0" lang="en-US" sz="2200" spc="-1" strike="noStrike">
                <a:solidFill>
                  <a:srgbClr val="000000"/>
                </a:solidFill>
                <a:latin typeface="Arial"/>
                <a:ea typeface="ＭＳ Ｐゴシック"/>
              </a:rPr>
              <a:t> smtp e-mail protocol defined</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1983: </a:t>
            </a:r>
            <a:r>
              <a:rPr b="0" lang="en-US" sz="22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 defined for name-to-I</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P-address translation</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1985: </a:t>
            </a:r>
            <a:r>
              <a:rPr b="0" lang="en-US" sz="2200" spc="-1" strike="noStrike">
                <a:solidFill>
                  <a:srgbClr val="000000"/>
                </a:solidFill>
                <a:latin typeface="Arial"/>
                <a:ea typeface="ＭＳ Ｐゴシック"/>
              </a:rPr>
              <a:t>ftp protocol defined</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1988: </a:t>
            </a:r>
            <a:r>
              <a:rPr b="0" lang="en-US" sz="22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C</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 congestion control</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new national networks: C</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Snet, B</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Tnet, N</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Fnet, Minitel</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100,000 hosts connected to confederation of networks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Internet History </a:t>
            </a:r>
            <a:r>
              <a:rPr b="0" lang="en-US" sz="2000" spc="-1" strike="noStrike">
                <a:solidFill>
                  <a:srgbClr val="007fa3"/>
                </a:solidFill>
                <a:latin typeface="Times New Roman"/>
                <a:ea typeface="Times New Roman"/>
              </a:rPr>
              <a:t>(6 of 9)</a:t>
            </a:r>
            <a:endParaRPr b="0" lang="en-US" sz="2000" spc="-1" strike="noStrike">
              <a:solidFill>
                <a:srgbClr val="000000"/>
              </a:solidFill>
              <a:latin typeface="Arial"/>
            </a:endParaRPr>
          </a:p>
        </p:txBody>
      </p:sp>
      <p:sp>
        <p:nvSpPr>
          <p:cNvPr id="758" name="TextShape 2"/>
          <p:cNvSpPr txBox="1"/>
          <p:nvPr/>
        </p:nvSpPr>
        <p:spPr>
          <a:xfrm>
            <a:off x="457200" y="1600200"/>
            <a:ext cx="8229240" cy="52308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1990, 2000’s: commercialization, the Web, new apps</a:t>
            </a:r>
            <a:endParaRPr b="0" lang="en-US" sz="2400" spc="-1" strike="noStrike">
              <a:solidFill>
                <a:srgbClr val="000000"/>
              </a:solidFill>
              <a:latin typeface="Arial"/>
            </a:endParaRPr>
          </a:p>
        </p:txBody>
      </p:sp>
      <p:sp>
        <p:nvSpPr>
          <p:cNvPr id="759" name="TextShape 3"/>
          <p:cNvSpPr txBox="1"/>
          <p:nvPr/>
        </p:nvSpPr>
        <p:spPr>
          <a:xfrm>
            <a:off x="457200" y="2259000"/>
            <a:ext cx="8229240" cy="38466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early 1990’s:</a:t>
            </a:r>
            <a:r>
              <a:rPr b="0" lang="en-US" sz="2400" spc="-1" strike="noStrike">
                <a:solidFill>
                  <a:srgbClr val="1a6c7c"/>
                </a:solidFill>
                <a:latin typeface="Arial"/>
                <a:ea typeface="ＭＳ Ｐゴシック"/>
              </a:rPr>
              <a:t> </a:t>
            </a:r>
            <a:r>
              <a:rPr b="0" lang="en-US" sz="24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R</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Anet decommissioned</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1991:</a:t>
            </a:r>
            <a:r>
              <a:rPr b="0" lang="en-US" sz="2400" spc="-1" strike="noStrike">
                <a:solidFill>
                  <a:srgbClr val="1a6c7c"/>
                </a:solidFill>
                <a:latin typeface="Arial"/>
                <a:ea typeface="ＭＳ Ｐゴシック"/>
              </a:rPr>
              <a:t> </a:t>
            </a:r>
            <a:r>
              <a:rPr b="0" lang="en-US" sz="24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F lifts restrictions on commercial use of 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Fnet (decommissioned, 1995)</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early 1990s:</a:t>
            </a:r>
            <a:r>
              <a:rPr b="0" lang="en-US" sz="2400" spc="-1" strike="noStrike">
                <a:solidFill>
                  <a:srgbClr val="000000"/>
                </a:solidFill>
                <a:latin typeface="Arial"/>
                <a:ea typeface="ＭＳ Ｐゴシック"/>
              </a:rPr>
              <a:t> Web</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hypertext [Bush 1945, Nelson 1960</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H</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L, H</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Berners-Lee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1994: Mosaic, later Netscape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late 1990</a:t>
            </a:r>
            <a:r>
              <a:rPr b="0" lang="en-US" sz="2400" spc="-1" strike="noStrike">
                <a:solidFill>
                  <a:srgbClr val="000000"/>
                </a:solidFill>
                <a:latin typeface="Arial"/>
                <a:ea typeface="ＭＳ Ｐゴシック"/>
              </a:rPr>
              <a:t>’s: commercialization of the Web</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Internet History </a:t>
            </a:r>
            <a:r>
              <a:rPr b="0" lang="en-US" sz="2000" spc="-1" strike="noStrike">
                <a:solidFill>
                  <a:srgbClr val="007fa3"/>
                </a:solidFill>
                <a:latin typeface="Times New Roman"/>
                <a:ea typeface="Times New Roman"/>
              </a:rPr>
              <a:t>(7 of 9)</a:t>
            </a:r>
            <a:endParaRPr b="0" lang="en-US" sz="2000" spc="-1" strike="noStrike">
              <a:solidFill>
                <a:srgbClr val="000000"/>
              </a:solidFill>
              <a:latin typeface="Arial"/>
            </a:endParaRPr>
          </a:p>
        </p:txBody>
      </p:sp>
      <p:sp>
        <p:nvSpPr>
          <p:cNvPr id="761"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ＭＳ Ｐゴシック"/>
              </a:rPr>
              <a:t>late 1990’s – 2000’s: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more killer apps: instant messaging, P2P file sharing</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network security to forefront</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est. 50 million host, 100 million+ users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backbone links running at G</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Internet History </a:t>
            </a:r>
            <a:r>
              <a:rPr b="0" lang="en-US" sz="2000" spc="-1" strike="noStrike">
                <a:solidFill>
                  <a:srgbClr val="007fa3"/>
                </a:solidFill>
                <a:latin typeface="Times New Roman"/>
                <a:ea typeface="Times New Roman"/>
              </a:rPr>
              <a:t>(8 of 9)</a:t>
            </a:r>
            <a:endParaRPr b="0" lang="en-US" sz="2000" spc="-1" strike="noStrike">
              <a:solidFill>
                <a:srgbClr val="000000"/>
              </a:solidFill>
              <a:latin typeface="Arial"/>
            </a:endParaRPr>
          </a:p>
        </p:txBody>
      </p:sp>
      <p:sp>
        <p:nvSpPr>
          <p:cNvPr id="763" name="TextShape 2"/>
          <p:cNvSpPr txBox="1"/>
          <p:nvPr/>
        </p:nvSpPr>
        <p:spPr>
          <a:xfrm>
            <a:off x="457200" y="1600200"/>
            <a:ext cx="8229240" cy="4525560"/>
          </a:xfrm>
          <a:prstGeom prst="rect">
            <a:avLst/>
          </a:prstGeom>
          <a:noFill/>
          <a:ln>
            <a:noFill/>
          </a:ln>
        </p:spPr>
        <p:txBody>
          <a:bodyPr tIns="91440" bIns="91440">
            <a:noAutofit/>
          </a:bodyPr>
          <a:p>
            <a:pPr marL="255600" indent="-255240">
              <a:lnSpc>
                <a:spcPct val="100000"/>
              </a:lnSpc>
              <a:spcBef>
                <a:spcPts val="1500"/>
              </a:spcBef>
            </a:pPr>
            <a:r>
              <a:rPr b="1" lang="en-US" sz="2400" spc="-1" strike="noStrike">
                <a:solidFill>
                  <a:srgbClr val="000000"/>
                </a:solidFill>
                <a:latin typeface="Arial"/>
                <a:ea typeface="ＭＳ Ｐゴシック"/>
              </a:rPr>
              <a:t>2005-present</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~5B devices attached to Internet (2016)</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smartphones and tablets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aggressive deployment of broadband access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increasing ubiquity of high-speed wireless access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Internet History </a:t>
            </a:r>
            <a:r>
              <a:rPr b="0" lang="en-US" sz="2000" spc="-1" strike="noStrike">
                <a:solidFill>
                  <a:srgbClr val="007fa3"/>
                </a:solidFill>
                <a:latin typeface="Times New Roman"/>
                <a:ea typeface="Times New Roman"/>
              </a:rPr>
              <a:t>(9 of 9)</a:t>
            </a:r>
            <a:endParaRPr b="0" lang="en-US" sz="2000" spc="-1" strike="noStrike">
              <a:solidFill>
                <a:srgbClr val="000000"/>
              </a:solidFill>
              <a:latin typeface="Arial"/>
            </a:endParaRPr>
          </a:p>
        </p:txBody>
      </p:sp>
      <p:sp>
        <p:nvSpPr>
          <p:cNvPr id="765" name="TextShape 2"/>
          <p:cNvSpPr txBox="1"/>
          <p:nvPr/>
        </p:nvSpPr>
        <p:spPr>
          <a:xfrm>
            <a:off x="457200" y="1600200"/>
            <a:ext cx="822924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emergence of online social networks: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Facebook: ~ one billion users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service providers (Google, Microsoft) create their own networks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bypass Internet, providing “instantaneous” access to search, video content, email, etc.</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e-commerce, universities, enterprises running their services in “cloud” (e.g., Amazon E</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C2)</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Introduction: Summary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767"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ＭＳ Ｐゴシック"/>
              </a:rPr>
              <a:t>covered a “ton” of material!</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Internet overview</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What’s a protocol?</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network edge, core, access network</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packet-switching versus circuit-switching</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Internet structure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Introduction: Summary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sp>
        <p:nvSpPr>
          <p:cNvPr id="769" name="TextShape 2"/>
          <p:cNvSpPr txBox="1"/>
          <p:nvPr/>
        </p:nvSpPr>
        <p:spPr>
          <a:xfrm>
            <a:off x="457200" y="1600200"/>
            <a:ext cx="8229240" cy="216324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performance: loss, delay, throughput</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layering, service models</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security</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history</a:t>
            </a:r>
            <a:endParaRPr b="0" lang="en-US" sz="2400" spc="-1" strike="noStrike">
              <a:solidFill>
                <a:srgbClr val="000000"/>
              </a:solidFill>
              <a:latin typeface="Arial"/>
            </a:endParaRPr>
          </a:p>
        </p:txBody>
      </p:sp>
      <p:sp>
        <p:nvSpPr>
          <p:cNvPr id="770" name="TextShape 3"/>
          <p:cNvSpPr txBox="1"/>
          <p:nvPr/>
        </p:nvSpPr>
        <p:spPr>
          <a:xfrm>
            <a:off x="457200" y="3962520"/>
            <a:ext cx="8229240" cy="1582560"/>
          </a:xfrm>
          <a:prstGeom prst="rect">
            <a:avLst/>
          </a:prstGeom>
          <a:noFill/>
          <a:ln>
            <a:noFill/>
          </a:ln>
        </p:spPr>
        <p:txBody>
          <a:bodyPr tIns="91440" bIns="91440">
            <a:noAutofit/>
          </a:bodyPr>
          <a:p>
            <a:pPr marL="255960" indent="-255600">
              <a:lnSpc>
                <a:spcPct val="90000"/>
              </a:lnSpc>
              <a:spcBef>
                <a:spcPts val="1500"/>
              </a:spcBef>
            </a:pPr>
            <a:r>
              <a:rPr b="1" lang="en-US" sz="2400" spc="-1" strike="noStrike">
                <a:solidFill>
                  <a:srgbClr val="000000"/>
                </a:solidFill>
                <a:latin typeface="Arial"/>
                <a:ea typeface="ＭＳ Ｐゴシック"/>
              </a:rPr>
              <a:t>you now have:</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context, overview, “feel” of networking</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more depth, detail </a:t>
            </a:r>
            <a:r>
              <a:rPr b="1" lang="en-US" sz="2400" spc="-1" strike="noStrike">
                <a:solidFill>
                  <a:srgbClr val="000000"/>
                </a:solidFill>
                <a:latin typeface="Arial"/>
                <a:ea typeface="ＭＳ Ｐゴシック"/>
              </a:rPr>
              <a:t>to</a:t>
            </a:r>
            <a:r>
              <a:rPr b="0" i="1" lang="en-US" sz="24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follow!</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TextShape 1"/>
          <p:cNvSpPr txBox="1"/>
          <p:nvPr/>
        </p:nvSpPr>
        <p:spPr>
          <a:xfrm>
            <a:off x="685800" y="762120"/>
            <a:ext cx="7772040" cy="2838240"/>
          </a:xfrm>
          <a:prstGeom prst="rect">
            <a:avLst/>
          </a:prstGeom>
          <a:noFill/>
          <a:ln>
            <a:noFill/>
          </a:ln>
        </p:spPr>
        <p:txBody>
          <a:bodyPr tIns="91440" bIns="91440" anchor="b">
            <a:noAutofit/>
          </a:bodyPr>
          <a:p>
            <a:pPr>
              <a:lnSpc>
                <a:spcPct val="100000"/>
              </a:lnSpc>
            </a:pPr>
            <a:r>
              <a:rPr b="1" lang="en-US" sz="3400" spc="-1" strike="noStrike">
                <a:solidFill>
                  <a:srgbClr val="ffffff"/>
                </a:solidFill>
                <a:latin typeface="Times New Roman"/>
                <a:ea typeface="Times New Roman"/>
              </a:rPr>
              <a:t>Chapter 1</a:t>
            </a:r>
            <a:endParaRPr b="0" lang="en-US" sz="3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Additional Slides</a:t>
            </a:r>
            <a:endParaRPr b="0" lang="en-US" sz="3400" spc="-1" strike="noStrike">
              <a:solidFill>
                <a:srgbClr val="000000"/>
              </a:solidFill>
              <a:latin typeface="Arial"/>
            </a:endParaRPr>
          </a:p>
        </p:txBody>
      </p:sp>
      <p:pic>
        <p:nvPicPr>
          <p:cNvPr id="773" name="Picture 6" descr="A P C is connected to a wifi router. From the P C, an application like wire shark is a packet analyzer with packet capture, p cap, which takes a copy of all Ethernet frames sent or received. The O S has four layers as follows. Physical. Link, Ethernet. Network, I P. Transport, T C P or U D P. The O S connects to the application, w w w browser or email client."/>
          <p:cNvPicPr/>
          <p:nvPr/>
        </p:nvPicPr>
        <p:blipFill>
          <a:blip r:embed="rId1"/>
          <a:stretch/>
        </p:blipFill>
        <p:spPr>
          <a:xfrm>
            <a:off x="852480" y="1865160"/>
            <a:ext cx="7439040" cy="39358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10459</TotalTime>
  <Application>LibreOffice/6.3.3.2$Linux_X86_64 LibreOffice_project/30$Build-2</Application>
  <Words>4250</Words>
  <Paragraphs>576</Paragraphs>
  <Company>SPi</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Kurose/Ross</dc:creator>
  <dc:description/>
  <cp:keywords>Computer Networking</cp:keywords>
  <dc:language>en-US</dc:language>
  <cp:lastModifiedBy/>
  <dcterms:modified xsi:type="dcterms:W3CDTF">2019-12-31T22:18:08Z</dcterms:modified>
  <cp:revision>1577</cp:revision>
  <dc:subject>Computer Science</dc:subject>
  <dc:title>Computer Networking: A Top Down Approach, 7e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SPi</vt:lpwstr>
  </property>
  <property fmtid="{D5CDD505-2E9C-101B-9397-08002B2CF9AE}" pid="4" name="HiddenSlides">
    <vt:i4>0</vt:i4>
  </property>
  <property fmtid="{D5CDD505-2E9C-101B-9397-08002B2CF9AE}" pid="5" name="HyperlinksChanged">
    <vt:bool>0</vt:bool>
  </property>
  <property fmtid="{D5CDD505-2E9C-101B-9397-08002B2CF9AE}" pid="6" name="Jive_LatestUserAccountName">
    <vt:lpwstr>joel</vt:lpwstr>
  </property>
  <property fmtid="{D5CDD505-2E9C-101B-9397-08002B2CF9AE}" pid="7" name="Jive_VersionGuid">
    <vt:lpwstr>2e874262-9747-49d3-bf1e-677aeb587663</vt:lpwstr>
  </property>
  <property fmtid="{D5CDD505-2E9C-101B-9397-08002B2CF9AE}" pid="8" name="LinksUpToDate">
    <vt:bool>0</vt:bool>
  </property>
  <property fmtid="{D5CDD505-2E9C-101B-9397-08002B2CF9AE}" pid="9" name="MMClips">
    <vt:i4>0</vt:i4>
  </property>
  <property fmtid="{D5CDD505-2E9C-101B-9397-08002B2CF9AE}" pid="10" name="Notes">
    <vt:i4>6</vt:i4>
  </property>
  <property fmtid="{D5CDD505-2E9C-101B-9397-08002B2CF9AE}" pid="11" name="Offisync_ProviderInitializationData">
    <vt:lpwstr>https://neo.pearson.com</vt:lpwstr>
  </property>
  <property fmtid="{D5CDD505-2E9C-101B-9397-08002B2CF9AE}" pid="12" name="Offisync_ServerID">
    <vt:lpwstr>7e960520-0e88-4f05-9fa0-24079b61e486</vt:lpwstr>
  </property>
  <property fmtid="{D5CDD505-2E9C-101B-9397-08002B2CF9AE}" pid="13" name="Offisync_UniqueId">
    <vt:lpwstr>682739</vt:lpwstr>
  </property>
  <property fmtid="{D5CDD505-2E9C-101B-9397-08002B2CF9AE}" pid="14" name="Offisync_UpdateToken">
    <vt:lpwstr>2</vt:lpwstr>
  </property>
  <property fmtid="{D5CDD505-2E9C-101B-9397-08002B2CF9AE}" pid="15" name="PresentationFormat">
    <vt:lpwstr>On-screen Show (4:3)</vt:lpwstr>
  </property>
  <property fmtid="{D5CDD505-2E9C-101B-9397-08002B2CF9AE}" pid="16" name="ScaleCrop">
    <vt:bool>0</vt:bool>
  </property>
  <property fmtid="{D5CDD505-2E9C-101B-9397-08002B2CF9AE}" pid="17" name="ShareDoc">
    <vt:bool>0</vt:bool>
  </property>
  <property fmtid="{D5CDD505-2E9C-101B-9397-08002B2CF9AE}" pid="18" name="Slides">
    <vt:i4>100</vt:i4>
  </property>
</Properties>
</file>